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11"/>
  </p:notesMasterIdLst>
  <p:sldIdLst>
    <p:sldId id="436" r:id="rId2"/>
    <p:sldId id="391" r:id="rId3"/>
    <p:sldId id="445" r:id="rId4"/>
    <p:sldId id="446" r:id="rId5"/>
    <p:sldId id="447" r:id="rId6"/>
    <p:sldId id="448" r:id="rId7"/>
    <p:sldId id="450" r:id="rId8"/>
    <p:sldId id="451" r:id="rId9"/>
    <p:sldId id="452" r:id="rId10"/>
  </p:sldIdLst>
  <p:sldSz cx="12192000" cy="6858000"/>
  <p:notesSz cx="6808788" cy="9940925"/>
  <p:embeddedFontLst>
    <p:embeddedFont>
      <p:font typeface="Calibri" panose="020F0502020204030204" pitchFamily="34" charset="0"/>
      <p:regular r:id="rId12"/>
      <p:bold r:id="rId13"/>
      <p:italic r:id="rId14"/>
      <p:boldItalic r:id="rId15"/>
    </p:embeddedFont>
    <p:embeddedFont>
      <p:font typeface="Calibri Light" panose="020F0302020204030204" pitchFamily="34" charset="0"/>
      <p:regular r:id="rId16"/>
      <p:italic r:id="rId17"/>
    </p:embeddedFont>
    <p:embeddedFont>
      <p:font typeface="Ignis et Glacies Sharp" panose="020B0604020202020204" charset="-52"/>
      <p:regular r:id="rId18"/>
    </p:embeddedFont>
    <p:embeddedFont>
      <p:font typeface="Product Sans" panose="020B0403030502040203" pitchFamily="34" charset="0"/>
      <p:regular r:id="rId19"/>
      <p:bold r:id="rId20"/>
      <p:italic r:id="rId21"/>
      <p:boldItalic r:id="rId22"/>
    </p:embeddedFont>
    <p:embeddedFont>
      <p:font typeface="Tahoma" panose="020B0604030504040204" pitchFamily="34" charset="0"/>
      <p:regular r:id="rId23"/>
      <p:bold r:id="rId24"/>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A12DC285-CD7F-4A30-9B25-7FCBF48F0DFB}">
          <p14:sldIdLst>
            <p14:sldId id="436"/>
            <p14:sldId id="391"/>
            <p14:sldId id="445"/>
            <p14:sldId id="446"/>
            <p14:sldId id="447"/>
            <p14:sldId id="448"/>
            <p14:sldId id="450"/>
            <p14:sldId id="451"/>
            <p14:sldId id="452"/>
          </p14:sldIdLst>
        </p14:section>
      </p14:sectionLst>
    </p:ext>
    <p:ext uri="{EFAFB233-063F-42B5-8137-9DF3F51BA10A}">
      <p15:sldGuideLst xmlns:p15="http://schemas.microsoft.com/office/powerpoint/2012/main">
        <p15:guide id="3" orient="horz" pos="1271" userDrawn="1">
          <p15:clr>
            <a:srgbClr val="A4A3A4"/>
          </p15:clr>
        </p15:guide>
        <p15:guide id="4" pos="3840" userDrawn="1">
          <p15:clr>
            <a:srgbClr val="A4A3A4"/>
          </p15:clr>
        </p15:guide>
        <p15:guide id="8" orient="horz" pos="21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Воробьев Максим Сергеевич" initials="ВМС" lastIdx="4" clrIdx="0">
    <p:extLst>
      <p:ext uri="{19B8F6BF-5375-455C-9EA6-DF929625EA0E}">
        <p15:presenceInfo xmlns:p15="http://schemas.microsoft.com/office/powerpoint/2012/main" userId="S-1-5-21-3131311301-2991779649-3226889198-344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177"/>
    <a:srgbClr val="CCFF66"/>
    <a:srgbClr val="00FF00"/>
    <a:srgbClr val="006D5C"/>
    <a:srgbClr val="91C44C"/>
    <a:srgbClr val="000066"/>
    <a:srgbClr val="010B23"/>
    <a:srgbClr val="4145A8"/>
    <a:srgbClr val="99CCFF"/>
    <a:srgbClr val="BFDE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Стиль из темы 1 - акцент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05" autoAdjust="0"/>
    <p:restoredTop sz="94552" autoAdjust="0"/>
  </p:normalViewPr>
  <p:slideViewPr>
    <p:cSldViewPr snapToObjects="1">
      <p:cViewPr varScale="1">
        <p:scale>
          <a:sx n="87" d="100"/>
          <a:sy n="87" d="100"/>
        </p:scale>
        <p:origin x="82" y="77"/>
      </p:cViewPr>
      <p:guideLst>
        <p:guide orient="horz" pos="1271"/>
        <p:guide pos="3840"/>
        <p:guide orient="horz" pos="2160"/>
      </p:guideLst>
    </p:cSldViewPr>
  </p:slideViewPr>
  <p:notesTextViewPr>
    <p:cViewPr>
      <p:scale>
        <a:sx n="3" d="2"/>
        <a:sy n="3" d="2"/>
      </p:scale>
      <p:origin x="0" y="0"/>
    </p:cViewPr>
  </p:notesTextViewPr>
  <p:sorterViewPr>
    <p:cViewPr>
      <p:scale>
        <a:sx n="100" d="100"/>
        <a:sy n="100" d="100"/>
      </p:scale>
      <p:origin x="0" y="0"/>
    </p:cViewPr>
  </p:sorterViewPr>
  <p:gridSpacing cx="352800" cy="352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50475" cy="498773"/>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56738" y="0"/>
            <a:ext cx="2950475" cy="498773"/>
          </a:xfrm>
          <a:prstGeom prst="rect">
            <a:avLst/>
          </a:prstGeom>
        </p:spPr>
        <p:txBody>
          <a:bodyPr vert="horz" lIns="91440" tIns="45720" rIns="91440" bIns="45720" rtlCol="0"/>
          <a:lstStyle>
            <a:lvl1pPr algn="r">
              <a:defRPr sz="1200"/>
            </a:lvl1pPr>
          </a:lstStyle>
          <a:p>
            <a:fld id="{959E2557-824E-4664-A5B0-BB3FF3966587}" type="datetimeFigureOut">
              <a:rPr lang="ru-RU" smtClean="0"/>
              <a:pPr/>
              <a:t>14.06.2020</a:t>
            </a:fld>
            <a:endParaRPr lang="ru-RU"/>
          </a:p>
        </p:txBody>
      </p:sp>
      <p:sp>
        <p:nvSpPr>
          <p:cNvPr id="4" name="Образ слайда 3"/>
          <p:cNvSpPr>
            <a:spLocks noGrp="1" noRot="1" noChangeAspect="1"/>
          </p:cNvSpPr>
          <p:nvPr>
            <p:ph type="sldImg" idx="2"/>
          </p:nvPr>
        </p:nvSpPr>
        <p:spPr>
          <a:xfrm>
            <a:off x="423863" y="1243013"/>
            <a:ext cx="5961062" cy="3354387"/>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0879" y="4784070"/>
            <a:ext cx="5447030" cy="3914239"/>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9442154"/>
            <a:ext cx="2950475" cy="498771"/>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56738" y="9442154"/>
            <a:ext cx="2950475" cy="498771"/>
          </a:xfrm>
          <a:prstGeom prst="rect">
            <a:avLst/>
          </a:prstGeom>
        </p:spPr>
        <p:txBody>
          <a:bodyPr vert="horz" lIns="91440" tIns="45720" rIns="91440" bIns="45720" rtlCol="0" anchor="b"/>
          <a:lstStyle>
            <a:lvl1pPr algn="r">
              <a:defRPr sz="1200"/>
            </a:lvl1pPr>
          </a:lstStyle>
          <a:p>
            <a:fld id="{E1E776D8-2824-44FB-AC88-36C1ECBA2005}" type="slidenum">
              <a:rPr lang="ru-RU" smtClean="0"/>
              <a:pPr/>
              <a:t>‹#›</a:t>
            </a:fld>
            <a:endParaRPr lang="ru-RU"/>
          </a:p>
        </p:txBody>
      </p:sp>
    </p:spTree>
    <p:extLst>
      <p:ext uri="{BB962C8B-B14F-4D97-AF65-F5344CB8AC3E}">
        <p14:creationId xmlns:p14="http://schemas.microsoft.com/office/powerpoint/2010/main" val="2442128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1</a:t>
            </a:fld>
            <a:endParaRPr lang="ru-RU"/>
          </a:p>
        </p:txBody>
      </p:sp>
    </p:spTree>
    <p:extLst>
      <p:ext uri="{BB962C8B-B14F-4D97-AF65-F5344CB8AC3E}">
        <p14:creationId xmlns:p14="http://schemas.microsoft.com/office/powerpoint/2010/main" val="652585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2</a:t>
            </a:fld>
            <a:endParaRPr lang="ru-RU"/>
          </a:p>
        </p:txBody>
      </p:sp>
    </p:spTree>
    <p:extLst>
      <p:ext uri="{BB962C8B-B14F-4D97-AF65-F5344CB8AC3E}">
        <p14:creationId xmlns:p14="http://schemas.microsoft.com/office/powerpoint/2010/main" val="52115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3</a:t>
            </a:fld>
            <a:endParaRPr lang="ru-RU"/>
          </a:p>
        </p:txBody>
      </p:sp>
    </p:spTree>
    <p:extLst>
      <p:ext uri="{BB962C8B-B14F-4D97-AF65-F5344CB8AC3E}">
        <p14:creationId xmlns:p14="http://schemas.microsoft.com/office/powerpoint/2010/main" val="899575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4</a:t>
            </a:fld>
            <a:endParaRPr lang="ru-RU"/>
          </a:p>
        </p:txBody>
      </p:sp>
    </p:spTree>
    <p:extLst>
      <p:ext uri="{BB962C8B-B14F-4D97-AF65-F5344CB8AC3E}">
        <p14:creationId xmlns:p14="http://schemas.microsoft.com/office/powerpoint/2010/main" val="3072904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5</a:t>
            </a:fld>
            <a:endParaRPr lang="ru-RU"/>
          </a:p>
        </p:txBody>
      </p:sp>
    </p:spTree>
    <p:extLst>
      <p:ext uri="{BB962C8B-B14F-4D97-AF65-F5344CB8AC3E}">
        <p14:creationId xmlns:p14="http://schemas.microsoft.com/office/powerpoint/2010/main" val="3717219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6</a:t>
            </a:fld>
            <a:endParaRPr lang="ru-RU"/>
          </a:p>
        </p:txBody>
      </p:sp>
    </p:spTree>
    <p:extLst>
      <p:ext uri="{BB962C8B-B14F-4D97-AF65-F5344CB8AC3E}">
        <p14:creationId xmlns:p14="http://schemas.microsoft.com/office/powerpoint/2010/main" val="1324074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7</a:t>
            </a:fld>
            <a:endParaRPr lang="ru-RU"/>
          </a:p>
        </p:txBody>
      </p:sp>
    </p:spTree>
    <p:extLst>
      <p:ext uri="{BB962C8B-B14F-4D97-AF65-F5344CB8AC3E}">
        <p14:creationId xmlns:p14="http://schemas.microsoft.com/office/powerpoint/2010/main" val="2146395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8</a:t>
            </a:fld>
            <a:endParaRPr lang="ru-RU"/>
          </a:p>
        </p:txBody>
      </p:sp>
    </p:spTree>
    <p:extLst>
      <p:ext uri="{BB962C8B-B14F-4D97-AF65-F5344CB8AC3E}">
        <p14:creationId xmlns:p14="http://schemas.microsoft.com/office/powerpoint/2010/main" val="3767114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E1E776D8-2824-44FB-AC88-36C1ECBA2005}" type="slidenum">
              <a:rPr lang="ru-RU" smtClean="0"/>
              <a:pPr/>
              <a:t>9</a:t>
            </a:fld>
            <a:endParaRPr lang="ru-RU"/>
          </a:p>
        </p:txBody>
      </p:sp>
    </p:spTree>
    <p:extLst>
      <p:ext uri="{BB962C8B-B14F-4D97-AF65-F5344CB8AC3E}">
        <p14:creationId xmlns:p14="http://schemas.microsoft.com/office/powerpoint/2010/main" val="3689228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E5B653C-DDDE-8743-B112-232B6661673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26E9DA7C-DF4C-AB4A-990E-C0E8C3D874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EBAAEE48-8AFD-A540-8C54-F69AD899A79B}"/>
              </a:ext>
            </a:extLst>
          </p:cNvPr>
          <p:cNvSpPr>
            <a:spLocks noGrp="1"/>
          </p:cNvSpPr>
          <p:nvPr>
            <p:ph type="dt" sz="half" idx="10"/>
          </p:nvPr>
        </p:nvSpPr>
        <p:spPr/>
        <p:txBody>
          <a:bodyPr/>
          <a:lstStyle/>
          <a:p>
            <a:fld id="{4A104CD7-1F3D-4025-95FD-1475825FBCD2}" type="datetime1">
              <a:rPr lang="ru-RU" smtClean="0"/>
              <a:t>14.06.2020</a:t>
            </a:fld>
            <a:endParaRPr lang="ru-RU"/>
          </a:p>
        </p:txBody>
      </p:sp>
      <p:sp>
        <p:nvSpPr>
          <p:cNvPr id="5" name="Нижний колонтитул 4">
            <a:extLst>
              <a:ext uri="{FF2B5EF4-FFF2-40B4-BE49-F238E27FC236}">
                <a16:creationId xmlns:a16="http://schemas.microsoft.com/office/drawing/2014/main" id="{1C7F725E-0872-0943-A7C9-316BC4AFD97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18244ED-2F2F-F54E-A61F-90EABE3A155C}"/>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3314252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08111F4-EB58-1C41-B597-CD4E8627A6DB}"/>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20E77712-97D8-1047-A695-CA62998E781B}"/>
              </a:ext>
            </a:extLst>
          </p:cNvPr>
          <p:cNvSpPr>
            <a:spLocks noGrp="1"/>
          </p:cNvSpPr>
          <p:nvPr>
            <p:ph type="body" orient="vert" idx="1"/>
          </p:nvPr>
        </p:nvSpPr>
        <p:spPr/>
        <p:txBody>
          <a:bodyPr vert="eaVert"/>
          <a:lstStyle/>
          <a:p>
            <a:r>
              <a:rPr lang="ru-RU"/>
              <a:t>Образец текста
Второй уровень
Третий уровень
Четвертый уровень
Пятый уровень</a:t>
            </a:r>
          </a:p>
        </p:txBody>
      </p:sp>
      <p:sp>
        <p:nvSpPr>
          <p:cNvPr id="4" name="Дата 3">
            <a:extLst>
              <a:ext uri="{FF2B5EF4-FFF2-40B4-BE49-F238E27FC236}">
                <a16:creationId xmlns:a16="http://schemas.microsoft.com/office/drawing/2014/main" id="{2423C34D-AE9B-3C43-9298-B7C85B49CD33}"/>
              </a:ext>
            </a:extLst>
          </p:cNvPr>
          <p:cNvSpPr>
            <a:spLocks noGrp="1"/>
          </p:cNvSpPr>
          <p:nvPr>
            <p:ph type="dt" sz="half" idx="10"/>
          </p:nvPr>
        </p:nvSpPr>
        <p:spPr/>
        <p:txBody>
          <a:bodyPr/>
          <a:lstStyle/>
          <a:p>
            <a:fld id="{AD4D90D1-E3DA-419B-B383-EAF7C59C11CF}" type="datetime1">
              <a:rPr lang="ru-RU" smtClean="0"/>
              <a:t>14.06.2020</a:t>
            </a:fld>
            <a:endParaRPr lang="ru-RU"/>
          </a:p>
        </p:txBody>
      </p:sp>
      <p:sp>
        <p:nvSpPr>
          <p:cNvPr id="5" name="Нижний колонтитул 4">
            <a:extLst>
              <a:ext uri="{FF2B5EF4-FFF2-40B4-BE49-F238E27FC236}">
                <a16:creationId xmlns:a16="http://schemas.microsoft.com/office/drawing/2014/main" id="{80781470-5067-F844-9ECD-C4448F96F50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C86B3EB-F89E-354F-96A5-E47AA2E5FC3B}"/>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387150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D062A217-331A-D246-8B98-B0C034C9A11B}"/>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1B42B9A9-A8C0-AC46-A211-C76612B1EFA6}"/>
              </a:ext>
            </a:extLst>
          </p:cNvPr>
          <p:cNvSpPr>
            <a:spLocks noGrp="1"/>
          </p:cNvSpPr>
          <p:nvPr>
            <p:ph type="body" orient="vert" idx="1"/>
          </p:nvPr>
        </p:nvSpPr>
        <p:spPr>
          <a:xfrm>
            <a:off x="838200" y="365125"/>
            <a:ext cx="7734300" cy="5811838"/>
          </a:xfrm>
        </p:spPr>
        <p:txBody>
          <a:bodyPr vert="eaVert"/>
          <a:lstStyle/>
          <a:p>
            <a:r>
              <a:rPr lang="ru-RU"/>
              <a:t>Образец текста
Второй уровень
Третий уровень
Четвертый уровень
Пятый уровень</a:t>
            </a:r>
          </a:p>
        </p:txBody>
      </p:sp>
      <p:sp>
        <p:nvSpPr>
          <p:cNvPr id="4" name="Дата 3">
            <a:extLst>
              <a:ext uri="{FF2B5EF4-FFF2-40B4-BE49-F238E27FC236}">
                <a16:creationId xmlns:a16="http://schemas.microsoft.com/office/drawing/2014/main" id="{1B16FB8A-1753-8D4B-AFB6-63FEE936779C}"/>
              </a:ext>
            </a:extLst>
          </p:cNvPr>
          <p:cNvSpPr>
            <a:spLocks noGrp="1"/>
          </p:cNvSpPr>
          <p:nvPr>
            <p:ph type="dt" sz="half" idx="10"/>
          </p:nvPr>
        </p:nvSpPr>
        <p:spPr/>
        <p:txBody>
          <a:bodyPr/>
          <a:lstStyle/>
          <a:p>
            <a:fld id="{4A2CDA31-4F25-464F-A22B-EEB09E18B0AF}" type="datetime1">
              <a:rPr lang="ru-RU" smtClean="0"/>
              <a:t>14.06.2020</a:t>
            </a:fld>
            <a:endParaRPr lang="ru-RU"/>
          </a:p>
        </p:txBody>
      </p:sp>
      <p:sp>
        <p:nvSpPr>
          <p:cNvPr id="5" name="Нижний колонтитул 4">
            <a:extLst>
              <a:ext uri="{FF2B5EF4-FFF2-40B4-BE49-F238E27FC236}">
                <a16:creationId xmlns:a16="http://schemas.microsoft.com/office/drawing/2014/main" id="{D89243F5-686B-B04A-A77E-1110E35D902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5959169-EE30-364D-A7E9-D467D62257B8}"/>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408033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D0940B-8ED7-2F42-8FF2-1C8A7AEE6BEA}"/>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C0421DB-79AA-B247-A5C1-93A698373FCF}"/>
              </a:ext>
            </a:extLst>
          </p:cNvPr>
          <p:cNvSpPr>
            <a:spLocks noGrp="1"/>
          </p:cNvSpPr>
          <p:nvPr>
            <p:ph idx="1"/>
          </p:nvPr>
        </p:nvSpPr>
        <p:spPr/>
        <p:txBody>
          <a:bodyPr/>
          <a:lstStyle/>
          <a:p>
            <a:r>
              <a:rPr lang="ru-RU"/>
              <a:t>Образец текста
Второй уровень
Третий уровень
Четвертый уровень
Пятый уровень</a:t>
            </a:r>
          </a:p>
        </p:txBody>
      </p:sp>
      <p:sp>
        <p:nvSpPr>
          <p:cNvPr id="4" name="Дата 3">
            <a:extLst>
              <a:ext uri="{FF2B5EF4-FFF2-40B4-BE49-F238E27FC236}">
                <a16:creationId xmlns:a16="http://schemas.microsoft.com/office/drawing/2014/main" id="{6E2E8B06-6F48-9A47-AC3D-44C0EE75F59D}"/>
              </a:ext>
            </a:extLst>
          </p:cNvPr>
          <p:cNvSpPr>
            <a:spLocks noGrp="1"/>
          </p:cNvSpPr>
          <p:nvPr>
            <p:ph type="dt" sz="half" idx="10"/>
          </p:nvPr>
        </p:nvSpPr>
        <p:spPr/>
        <p:txBody>
          <a:bodyPr/>
          <a:lstStyle/>
          <a:p>
            <a:fld id="{9DDD49B5-C82B-44EC-AF3D-B3E4E77AA047}" type="datetime1">
              <a:rPr lang="ru-RU" smtClean="0"/>
              <a:t>14.06.2020</a:t>
            </a:fld>
            <a:endParaRPr lang="ru-RU"/>
          </a:p>
        </p:txBody>
      </p:sp>
      <p:sp>
        <p:nvSpPr>
          <p:cNvPr id="5" name="Нижний колонтитул 4">
            <a:extLst>
              <a:ext uri="{FF2B5EF4-FFF2-40B4-BE49-F238E27FC236}">
                <a16:creationId xmlns:a16="http://schemas.microsoft.com/office/drawing/2014/main" id="{1E88215B-A757-4345-B78A-8949A6233FD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C5B23D7-607B-AE40-8C93-1C3EB42FF0C2}"/>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2732588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6755428-E721-4F4F-809C-345DC52BEF0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582006D6-0C37-F747-A21D-1C4536F278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ru-RU"/>
              <a:t>Образец текста
Второй уровень
Третий уровень
Четвертый уровень
Пятый уровень</a:t>
            </a:r>
          </a:p>
        </p:txBody>
      </p:sp>
      <p:sp>
        <p:nvSpPr>
          <p:cNvPr id="4" name="Дата 3">
            <a:extLst>
              <a:ext uri="{FF2B5EF4-FFF2-40B4-BE49-F238E27FC236}">
                <a16:creationId xmlns:a16="http://schemas.microsoft.com/office/drawing/2014/main" id="{1539FC41-56C4-2248-81DC-CE6CED7D476A}"/>
              </a:ext>
            </a:extLst>
          </p:cNvPr>
          <p:cNvSpPr>
            <a:spLocks noGrp="1"/>
          </p:cNvSpPr>
          <p:nvPr>
            <p:ph type="dt" sz="half" idx="10"/>
          </p:nvPr>
        </p:nvSpPr>
        <p:spPr/>
        <p:txBody>
          <a:bodyPr/>
          <a:lstStyle/>
          <a:p>
            <a:fld id="{728AEAC8-39DB-464E-8366-6AEDB47D9EA3}" type="datetime1">
              <a:rPr lang="ru-RU" smtClean="0"/>
              <a:t>14.06.2020</a:t>
            </a:fld>
            <a:endParaRPr lang="ru-RU"/>
          </a:p>
        </p:txBody>
      </p:sp>
      <p:sp>
        <p:nvSpPr>
          <p:cNvPr id="5" name="Нижний колонтитул 4">
            <a:extLst>
              <a:ext uri="{FF2B5EF4-FFF2-40B4-BE49-F238E27FC236}">
                <a16:creationId xmlns:a16="http://schemas.microsoft.com/office/drawing/2014/main" id="{6C13D2D7-8D30-474B-9649-C80ECC5C45A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5B1D3B9-DAF4-1444-B491-B90C921CEF79}"/>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3192422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5B31095-048B-A944-A1B6-894C6A924F60}"/>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D07CA6D2-20D9-9B46-96DC-03A63848E8DB}"/>
              </a:ext>
            </a:extLst>
          </p:cNvPr>
          <p:cNvSpPr>
            <a:spLocks noGrp="1"/>
          </p:cNvSpPr>
          <p:nvPr>
            <p:ph sz="half" idx="1"/>
          </p:nvPr>
        </p:nvSpPr>
        <p:spPr>
          <a:xfrm>
            <a:off x="838200" y="1825625"/>
            <a:ext cx="5181600" cy="4351338"/>
          </a:xfrm>
        </p:spPr>
        <p:txBody>
          <a:bodyPr/>
          <a:lstStyle/>
          <a:p>
            <a:r>
              <a:rPr lang="ru-RU"/>
              <a:t>Образец текста
Второй уровень
Третий уровень
Четвертый уровень
Пятый уровень</a:t>
            </a:r>
          </a:p>
        </p:txBody>
      </p:sp>
      <p:sp>
        <p:nvSpPr>
          <p:cNvPr id="4" name="Объект 3">
            <a:extLst>
              <a:ext uri="{FF2B5EF4-FFF2-40B4-BE49-F238E27FC236}">
                <a16:creationId xmlns:a16="http://schemas.microsoft.com/office/drawing/2014/main" id="{E4219E63-1956-294E-B535-E1031CE9D53F}"/>
              </a:ext>
            </a:extLst>
          </p:cNvPr>
          <p:cNvSpPr>
            <a:spLocks noGrp="1"/>
          </p:cNvSpPr>
          <p:nvPr>
            <p:ph sz="half" idx="2"/>
          </p:nvPr>
        </p:nvSpPr>
        <p:spPr>
          <a:xfrm>
            <a:off x="6172200" y="1825625"/>
            <a:ext cx="5181600" cy="4351338"/>
          </a:xfrm>
        </p:spPr>
        <p:txBody>
          <a:bodyPr/>
          <a:lstStyle/>
          <a:p>
            <a:r>
              <a:rPr lang="ru-RU"/>
              <a:t>Образец текста
Второй уровень
Третий уровень
Четвертый уровень
Пятый уровень</a:t>
            </a:r>
          </a:p>
        </p:txBody>
      </p:sp>
      <p:sp>
        <p:nvSpPr>
          <p:cNvPr id="5" name="Дата 4">
            <a:extLst>
              <a:ext uri="{FF2B5EF4-FFF2-40B4-BE49-F238E27FC236}">
                <a16:creationId xmlns:a16="http://schemas.microsoft.com/office/drawing/2014/main" id="{8490981E-AA58-A14C-A092-A0792BD2DE6B}"/>
              </a:ext>
            </a:extLst>
          </p:cNvPr>
          <p:cNvSpPr>
            <a:spLocks noGrp="1"/>
          </p:cNvSpPr>
          <p:nvPr>
            <p:ph type="dt" sz="half" idx="10"/>
          </p:nvPr>
        </p:nvSpPr>
        <p:spPr/>
        <p:txBody>
          <a:bodyPr/>
          <a:lstStyle/>
          <a:p>
            <a:fld id="{9A74BD3A-D1E7-46B8-B4A8-67152BFEC5E8}" type="datetime1">
              <a:rPr lang="ru-RU" smtClean="0"/>
              <a:t>14.06.2020</a:t>
            </a:fld>
            <a:endParaRPr lang="ru-RU"/>
          </a:p>
        </p:txBody>
      </p:sp>
      <p:sp>
        <p:nvSpPr>
          <p:cNvPr id="6" name="Нижний колонтитул 5">
            <a:extLst>
              <a:ext uri="{FF2B5EF4-FFF2-40B4-BE49-F238E27FC236}">
                <a16:creationId xmlns:a16="http://schemas.microsoft.com/office/drawing/2014/main" id="{B7DEA6D6-A474-C34E-959C-70D924FA138B}"/>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AA0F39C-2017-3749-AF1D-9FBF2A2DEC94}"/>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124989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265A288-AE71-6D4C-87C6-108AD704F6CA}"/>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F82897AA-4959-8142-A830-AA2D03053C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ru-RU"/>
              <a:t>Образец текста
Второй уровень
Третий уровень
Четвертый уровень
Пятый уровень</a:t>
            </a:r>
          </a:p>
        </p:txBody>
      </p:sp>
      <p:sp>
        <p:nvSpPr>
          <p:cNvPr id="4" name="Объект 3">
            <a:extLst>
              <a:ext uri="{FF2B5EF4-FFF2-40B4-BE49-F238E27FC236}">
                <a16:creationId xmlns:a16="http://schemas.microsoft.com/office/drawing/2014/main" id="{C5A2F228-A44B-DD44-B7B3-1C4E19B256FA}"/>
              </a:ext>
            </a:extLst>
          </p:cNvPr>
          <p:cNvSpPr>
            <a:spLocks noGrp="1"/>
          </p:cNvSpPr>
          <p:nvPr>
            <p:ph sz="half" idx="2"/>
          </p:nvPr>
        </p:nvSpPr>
        <p:spPr>
          <a:xfrm>
            <a:off x="839788" y="2505075"/>
            <a:ext cx="5157787" cy="3684588"/>
          </a:xfrm>
        </p:spPr>
        <p:txBody>
          <a:bodyPr/>
          <a:lstStyle/>
          <a:p>
            <a:r>
              <a:rPr lang="ru-RU"/>
              <a:t>Образец текста
Второй уровень
Третий уровень
Четвертый уровень
Пятый уровень</a:t>
            </a:r>
          </a:p>
        </p:txBody>
      </p:sp>
      <p:sp>
        <p:nvSpPr>
          <p:cNvPr id="5" name="Текст 4">
            <a:extLst>
              <a:ext uri="{FF2B5EF4-FFF2-40B4-BE49-F238E27FC236}">
                <a16:creationId xmlns:a16="http://schemas.microsoft.com/office/drawing/2014/main" id="{2FF0060D-E7CE-7942-879B-3B85B16AF5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ru-RU"/>
              <a:t>Образец текста
Второй уровень
Третий уровень
Четвертый уровень
Пятый уровень</a:t>
            </a:r>
          </a:p>
        </p:txBody>
      </p:sp>
      <p:sp>
        <p:nvSpPr>
          <p:cNvPr id="6" name="Объект 5">
            <a:extLst>
              <a:ext uri="{FF2B5EF4-FFF2-40B4-BE49-F238E27FC236}">
                <a16:creationId xmlns:a16="http://schemas.microsoft.com/office/drawing/2014/main" id="{30DD8F2E-A3EC-E745-B830-F98921A68086}"/>
              </a:ext>
            </a:extLst>
          </p:cNvPr>
          <p:cNvSpPr>
            <a:spLocks noGrp="1"/>
          </p:cNvSpPr>
          <p:nvPr>
            <p:ph sz="quarter" idx="4"/>
          </p:nvPr>
        </p:nvSpPr>
        <p:spPr>
          <a:xfrm>
            <a:off x="6172200" y="2505075"/>
            <a:ext cx="5183188" cy="3684588"/>
          </a:xfrm>
        </p:spPr>
        <p:txBody>
          <a:bodyPr/>
          <a:lstStyle/>
          <a:p>
            <a:r>
              <a:rPr lang="ru-RU"/>
              <a:t>Образец текста
Второй уровень
Третий уровень
Четвертый уровень
Пятый уровень</a:t>
            </a:r>
          </a:p>
        </p:txBody>
      </p:sp>
      <p:sp>
        <p:nvSpPr>
          <p:cNvPr id="7" name="Дата 6">
            <a:extLst>
              <a:ext uri="{FF2B5EF4-FFF2-40B4-BE49-F238E27FC236}">
                <a16:creationId xmlns:a16="http://schemas.microsoft.com/office/drawing/2014/main" id="{26314F88-825B-F540-B5DA-BB4394419A84}"/>
              </a:ext>
            </a:extLst>
          </p:cNvPr>
          <p:cNvSpPr>
            <a:spLocks noGrp="1"/>
          </p:cNvSpPr>
          <p:nvPr>
            <p:ph type="dt" sz="half" idx="10"/>
          </p:nvPr>
        </p:nvSpPr>
        <p:spPr/>
        <p:txBody>
          <a:bodyPr/>
          <a:lstStyle/>
          <a:p>
            <a:fld id="{B40D762F-4C5A-4BA0-8A54-63BE1CA1B83C}" type="datetime1">
              <a:rPr lang="ru-RU" smtClean="0"/>
              <a:t>14.06.2020</a:t>
            </a:fld>
            <a:endParaRPr lang="ru-RU"/>
          </a:p>
        </p:txBody>
      </p:sp>
      <p:sp>
        <p:nvSpPr>
          <p:cNvPr id="8" name="Нижний колонтитул 7">
            <a:extLst>
              <a:ext uri="{FF2B5EF4-FFF2-40B4-BE49-F238E27FC236}">
                <a16:creationId xmlns:a16="http://schemas.microsoft.com/office/drawing/2014/main" id="{065C776E-C857-294F-84EC-62A380277415}"/>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FF51B0FD-8A43-7349-B857-6228FA9432D6}"/>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1771494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A374E5C-F1EB-E24F-B3E6-F3F54954D352}"/>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4D2CF13-6ABE-4E43-AD35-6AB5299D45DD}"/>
              </a:ext>
            </a:extLst>
          </p:cNvPr>
          <p:cNvSpPr>
            <a:spLocks noGrp="1"/>
          </p:cNvSpPr>
          <p:nvPr>
            <p:ph type="dt" sz="half" idx="10"/>
          </p:nvPr>
        </p:nvSpPr>
        <p:spPr/>
        <p:txBody>
          <a:bodyPr/>
          <a:lstStyle/>
          <a:p>
            <a:fld id="{F36FC754-E71C-4253-B3AA-2F9CED58E566}" type="datetime1">
              <a:rPr lang="ru-RU" smtClean="0"/>
              <a:t>14.06.2020</a:t>
            </a:fld>
            <a:endParaRPr lang="ru-RU"/>
          </a:p>
        </p:txBody>
      </p:sp>
      <p:sp>
        <p:nvSpPr>
          <p:cNvPr id="4" name="Нижний колонтитул 3">
            <a:extLst>
              <a:ext uri="{FF2B5EF4-FFF2-40B4-BE49-F238E27FC236}">
                <a16:creationId xmlns:a16="http://schemas.microsoft.com/office/drawing/2014/main" id="{31AFA6D8-B18D-224A-B96F-4BBF55ADF6D0}"/>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819D82D-1D57-3642-977E-580F428C79FF}"/>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1159943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A5A82066-114E-CA4B-82B7-0D0198CBDDFD}"/>
              </a:ext>
            </a:extLst>
          </p:cNvPr>
          <p:cNvSpPr>
            <a:spLocks noGrp="1"/>
          </p:cNvSpPr>
          <p:nvPr>
            <p:ph type="dt" sz="half" idx="10"/>
          </p:nvPr>
        </p:nvSpPr>
        <p:spPr/>
        <p:txBody>
          <a:bodyPr/>
          <a:lstStyle/>
          <a:p>
            <a:fld id="{23F80E49-9172-4B33-8044-3A613677524C}" type="datetime1">
              <a:rPr lang="ru-RU" smtClean="0"/>
              <a:t>14.06.2020</a:t>
            </a:fld>
            <a:endParaRPr lang="ru-RU"/>
          </a:p>
        </p:txBody>
      </p:sp>
      <p:sp>
        <p:nvSpPr>
          <p:cNvPr id="3" name="Нижний колонтитул 2">
            <a:extLst>
              <a:ext uri="{FF2B5EF4-FFF2-40B4-BE49-F238E27FC236}">
                <a16:creationId xmlns:a16="http://schemas.microsoft.com/office/drawing/2014/main" id="{60A6A738-68A2-3941-A049-AA0935DB6809}"/>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98A2B700-65A8-9647-950A-021C19EDEC5F}"/>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2649132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32A0C8-BA46-2040-A231-EA32AC3B21A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07BD83AC-1937-364E-AAF2-2519D619C7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ru-RU"/>
              <a:t>Образец текста
Второй уровень
Третий уровень
Четвертый уровень
Пятый уровень</a:t>
            </a:r>
          </a:p>
        </p:txBody>
      </p:sp>
      <p:sp>
        <p:nvSpPr>
          <p:cNvPr id="4" name="Текст 3">
            <a:extLst>
              <a:ext uri="{FF2B5EF4-FFF2-40B4-BE49-F238E27FC236}">
                <a16:creationId xmlns:a16="http://schemas.microsoft.com/office/drawing/2014/main" id="{5DCB7C95-5A6E-B449-8F05-27E4E1910A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ru-RU"/>
              <a:t>Образец текста
Второй уровень
Третий уровень
Четвертый уровень
Пятый уровень</a:t>
            </a:r>
          </a:p>
        </p:txBody>
      </p:sp>
      <p:sp>
        <p:nvSpPr>
          <p:cNvPr id="5" name="Дата 4">
            <a:extLst>
              <a:ext uri="{FF2B5EF4-FFF2-40B4-BE49-F238E27FC236}">
                <a16:creationId xmlns:a16="http://schemas.microsoft.com/office/drawing/2014/main" id="{29A5FB29-3A36-E045-A6D0-A701383E4373}"/>
              </a:ext>
            </a:extLst>
          </p:cNvPr>
          <p:cNvSpPr>
            <a:spLocks noGrp="1"/>
          </p:cNvSpPr>
          <p:nvPr>
            <p:ph type="dt" sz="half" idx="10"/>
          </p:nvPr>
        </p:nvSpPr>
        <p:spPr/>
        <p:txBody>
          <a:bodyPr/>
          <a:lstStyle/>
          <a:p>
            <a:fld id="{089D83CB-AFC5-47E8-AACC-4D7DAC083099}" type="datetime1">
              <a:rPr lang="ru-RU" smtClean="0"/>
              <a:t>14.06.2020</a:t>
            </a:fld>
            <a:endParaRPr lang="ru-RU"/>
          </a:p>
        </p:txBody>
      </p:sp>
      <p:sp>
        <p:nvSpPr>
          <p:cNvPr id="6" name="Нижний колонтитул 5">
            <a:extLst>
              <a:ext uri="{FF2B5EF4-FFF2-40B4-BE49-F238E27FC236}">
                <a16:creationId xmlns:a16="http://schemas.microsoft.com/office/drawing/2014/main" id="{3E7E135E-A6FC-A743-8B27-9DE5251D3D0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C4A1B7ED-FE18-EB48-AEDF-2BCB7C1D1533}"/>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1447476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05B2724-EFB7-EA40-BF12-86942EB679A8}"/>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0FD07C4-BBE4-2943-A85E-B48F208529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DFBA56B1-312B-1247-B147-E4E6716679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ru-RU"/>
              <a:t>Образец текста
Второй уровень
Третий уровень
Четвертый уровень
Пятый уровень</a:t>
            </a:r>
          </a:p>
        </p:txBody>
      </p:sp>
      <p:sp>
        <p:nvSpPr>
          <p:cNvPr id="5" name="Дата 4">
            <a:extLst>
              <a:ext uri="{FF2B5EF4-FFF2-40B4-BE49-F238E27FC236}">
                <a16:creationId xmlns:a16="http://schemas.microsoft.com/office/drawing/2014/main" id="{8B266181-48B5-CD48-8BD3-B74BCC4C7EC4}"/>
              </a:ext>
            </a:extLst>
          </p:cNvPr>
          <p:cNvSpPr>
            <a:spLocks noGrp="1"/>
          </p:cNvSpPr>
          <p:nvPr>
            <p:ph type="dt" sz="half" idx="10"/>
          </p:nvPr>
        </p:nvSpPr>
        <p:spPr/>
        <p:txBody>
          <a:bodyPr/>
          <a:lstStyle/>
          <a:p>
            <a:fld id="{4DF45BB3-EED7-408B-BCF6-C7716A9BB394}" type="datetime1">
              <a:rPr lang="ru-RU" smtClean="0"/>
              <a:t>14.06.2020</a:t>
            </a:fld>
            <a:endParaRPr lang="ru-RU"/>
          </a:p>
        </p:txBody>
      </p:sp>
      <p:sp>
        <p:nvSpPr>
          <p:cNvPr id="6" name="Нижний колонтитул 5">
            <a:extLst>
              <a:ext uri="{FF2B5EF4-FFF2-40B4-BE49-F238E27FC236}">
                <a16:creationId xmlns:a16="http://schemas.microsoft.com/office/drawing/2014/main" id="{A0F3A633-0345-5B45-84CC-1FE001C11CCC}"/>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93309FB3-6312-5C48-B03F-CC1888FF306A}"/>
              </a:ext>
            </a:extLst>
          </p:cNvPr>
          <p:cNvSpPr>
            <a:spLocks noGrp="1"/>
          </p:cNvSpPr>
          <p:nvPr>
            <p:ph type="sldNum" sz="quarter" idx="12"/>
          </p:nvPr>
        </p:nvSpPr>
        <p:spPr/>
        <p:txBody>
          <a:bodyPr/>
          <a:lstStyle/>
          <a:p>
            <a:fld id="{8D2DF3C0-A1F2-6B46-BE6B-41B9D6283944}" type="slidenum">
              <a:rPr lang="ru-RU" smtClean="0"/>
              <a:pPr/>
              <a:t>‹#›</a:t>
            </a:fld>
            <a:endParaRPr lang="ru-RU"/>
          </a:p>
        </p:txBody>
      </p:sp>
    </p:spTree>
    <p:extLst>
      <p:ext uri="{BB962C8B-B14F-4D97-AF65-F5344CB8AC3E}">
        <p14:creationId xmlns:p14="http://schemas.microsoft.com/office/powerpoint/2010/main" val="707639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DB9BB66-59C3-504F-9757-471B3F7821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77EEA4BB-6BCE-9040-8404-B357F12B51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ru-RU"/>
              <a:t>Образец текста
Второй уровень
Третий уровень
Четвертый уровень
Пятый уровень</a:t>
            </a:r>
          </a:p>
        </p:txBody>
      </p:sp>
      <p:sp>
        <p:nvSpPr>
          <p:cNvPr id="4" name="Дата 3">
            <a:extLst>
              <a:ext uri="{FF2B5EF4-FFF2-40B4-BE49-F238E27FC236}">
                <a16:creationId xmlns:a16="http://schemas.microsoft.com/office/drawing/2014/main" id="{832188EC-9119-2349-A48D-E374118082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4D8CBC-C93E-4FFF-8DAE-476901CCA963}" type="datetime1">
              <a:rPr lang="ru-RU" smtClean="0"/>
              <a:t>14.06.2020</a:t>
            </a:fld>
            <a:endParaRPr lang="ru-RU"/>
          </a:p>
        </p:txBody>
      </p:sp>
      <p:sp>
        <p:nvSpPr>
          <p:cNvPr id="5" name="Нижний колонтитул 4">
            <a:extLst>
              <a:ext uri="{FF2B5EF4-FFF2-40B4-BE49-F238E27FC236}">
                <a16:creationId xmlns:a16="http://schemas.microsoft.com/office/drawing/2014/main" id="{62B0D17F-FA94-9340-8CF0-73B1624B6D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6EFD23B4-16C6-214C-A458-92AB9F2CE3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2DF3C0-A1F2-6B46-BE6B-41B9D6283944}" type="slidenum">
              <a:rPr lang="ru-RU" smtClean="0"/>
              <a:pPr/>
              <a:t>‹#›</a:t>
            </a:fld>
            <a:endParaRPr lang="ru-RU"/>
          </a:p>
        </p:txBody>
      </p:sp>
    </p:spTree>
    <p:extLst>
      <p:ext uri="{BB962C8B-B14F-4D97-AF65-F5344CB8AC3E}">
        <p14:creationId xmlns:p14="http://schemas.microsoft.com/office/powerpoint/2010/main" val="589579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9AE68803-1925-654B-9030-485A64E3C90A}"/>
              </a:ext>
            </a:extLst>
          </p:cNvPr>
          <p:cNvSpPr txBox="1"/>
          <p:nvPr/>
        </p:nvSpPr>
        <p:spPr>
          <a:xfrm>
            <a:off x="2920800" y="3076200"/>
            <a:ext cx="6350400" cy="523220"/>
          </a:xfrm>
          <a:prstGeom prst="rect">
            <a:avLst/>
          </a:prstGeom>
          <a:noFill/>
        </p:spPr>
        <p:txBody>
          <a:bodyPr wrap="square" rtlCol="0" anchor="ctr">
            <a:spAutoFit/>
          </a:bodyPr>
          <a:lstStyle/>
          <a:p>
            <a:pPr algn="ctr"/>
            <a:r>
              <a:rPr lang="ru-RU" sz="28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Эйс Вентура 56</a:t>
            </a:r>
            <a:endParaRPr lang="ru-RU"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endParaRPr>
          </a:p>
        </p:txBody>
      </p:sp>
      <p:sp>
        <p:nvSpPr>
          <p:cNvPr id="11" name="TextBox 10">
            <a:extLst>
              <a:ext uri="{FF2B5EF4-FFF2-40B4-BE49-F238E27FC236}">
                <a16:creationId xmlns:a16="http://schemas.microsoft.com/office/drawing/2014/main" id="{9AE68803-1925-654B-9030-485A64E3C90A}"/>
              </a:ext>
            </a:extLst>
          </p:cNvPr>
          <p:cNvSpPr txBox="1"/>
          <p:nvPr/>
        </p:nvSpPr>
        <p:spPr>
          <a:xfrm>
            <a:off x="6801600" y="3781800"/>
            <a:ext cx="3528000" cy="400110"/>
          </a:xfrm>
          <a:prstGeom prst="rect">
            <a:avLst/>
          </a:prstGeom>
          <a:noFill/>
        </p:spPr>
        <p:txBody>
          <a:bodyPr wrap="square" rtlCol="0" anchor="ctr">
            <a:spAutoFit/>
          </a:bodyPr>
          <a:lstStyle/>
          <a:p>
            <a:pPr algn="ctr"/>
            <a:r>
              <a:rPr lang="ru-RU" sz="20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Выйти из </a:t>
            </a:r>
            <a:r>
              <a:rPr lang="en-US" sz="20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IT</a:t>
            </a:r>
            <a:endParaRPr lang="ru-RU" sz="20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endParaRPr>
          </a:p>
        </p:txBody>
      </p:sp>
      <p:sp>
        <p:nvSpPr>
          <p:cNvPr id="13" name="TextBox 12">
            <a:extLst>
              <a:ext uri="{FF2B5EF4-FFF2-40B4-BE49-F238E27FC236}">
                <a16:creationId xmlns:a16="http://schemas.microsoft.com/office/drawing/2014/main" id="{9AE68803-1925-654B-9030-485A64E3C90A}"/>
              </a:ext>
            </a:extLst>
          </p:cNvPr>
          <p:cNvSpPr txBox="1"/>
          <p:nvPr/>
        </p:nvSpPr>
        <p:spPr>
          <a:xfrm>
            <a:off x="9511141" y="1833084"/>
            <a:ext cx="2469601" cy="615553"/>
          </a:xfrm>
          <a:prstGeom prst="rect">
            <a:avLst/>
          </a:prstGeom>
          <a:noFill/>
        </p:spPr>
        <p:txBody>
          <a:bodyPr wrap="square" rtlCol="0" anchor="ctr">
            <a:spAutoFit/>
          </a:bodyPr>
          <a:lstStyle/>
          <a:p>
            <a:pPr algn="ctr"/>
            <a:r>
              <a:rPr lang="ru-RU" sz="14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Министерство </a:t>
            </a:r>
          </a:p>
          <a:p>
            <a:pPr algn="ctr"/>
            <a:r>
              <a:rPr lang="ru-RU" sz="80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цифрового развития и связи </a:t>
            </a:r>
          </a:p>
          <a:p>
            <a:pPr algn="ctr"/>
            <a:r>
              <a:rPr lang="ru-RU" sz="1050" b="1" spc="80" dirty="0">
                <a:solidFill>
                  <a:srgbClr val="002177"/>
                </a:solidFill>
                <a:latin typeface="Ignis et Glacies Sharp" panose="02000000000000000000" pitchFamily="2" charset="-52"/>
                <a:ea typeface="PT_Russia Text" panose="02000503000000020004" pitchFamily="2" charset="0"/>
                <a:cs typeface="Tahoma" panose="020B0604030504040204" pitchFamily="34" charset="0"/>
              </a:rPr>
              <a:t>Оренбургской области</a:t>
            </a:r>
          </a:p>
        </p:txBody>
      </p:sp>
      <p:pic>
        <p:nvPicPr>
          <p:cNvPr id="1026" name="Picture 2" descr="Информационная безопасность, защита каналов связи, шифрование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200" y="5898600"/>
            <a:ext cx="1411200" cy="559553"/>
          </a:xfrm>
          <a:prstGeom prst="rect">
            <a:avLst/>
          </a:prstGeom>
          <a:noFill/>
          <a:extLst>
            <a:ext uri="{909E8E84-426E-40DD-AFC4-6F175D3DCCD1}">
              <a14:hiddenFill xmlns:a14="http://schemas.microsoft.com/office/drawing/2010/main">
                <a:solidFill>
                  <a:srgbClr val="FFFFFF"/>
                </a:solidFill>
              </a14:hiddenFill>
            </a:ext>
          </a:extLst>
        </p:spPr>
      </p:pic>
      <p:pic>
        <p:nvPicPr>
          <p:cNvPr id="7" name="Рисунок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38075" y="240724"/>
            <a:ext cx="1415735" cy="1609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2" name="Picture 8" descr="Файл:MegaFon sign+logo horiz green RU (RGB).svg — Википедия"/>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15200" y="5816766"/>
            <a:ext cx="2822400" cy="849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7393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Скругленный прямоугольник 193"/>
          <p:cNvSpPr/>
          <p:nvPr/>
        </p:nvSpPr>
        <p:spPr>
          <a:xfrm>
            <a:off x="533477" y="1511303"/>
            <a:ext cx="3092924" cy="506497"/>
          </a:xfrm>
          <a:prstGeom prst="roundRect">
            <a:avLst/>
          </a:prstGeom>
          <a:solidFill>
            <a:srgbClr val="0021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b="1" dirty="0">
                <a:solidFill>
                  <a:schemeClr val="bg1"/>
                </a:solidFill>
                <a:latin typeface="Tahoma" panose="020B0604030504040204" pitchFamily="34" charset="0"/>
                <a:ea typeface="Tahoma" panose="020B0604030504040204" pitchFamily="34" charset="0"/>
                <a:cs typeface="Tahoma" panose="020B0604030504040204" pitchFamily="34" charset="0"/>
              </a:rPr>
              <a:t>Выйти из </a:t>
            </a:r>
            <a:r>
              <a:rPr lang="en-US" sz="1600" b="1" dirty="0">
                <a:solidFill>
                  <a:schemeClr val="bg1"/>
                </a:solidFill>
                <a:latin typeface="Tahoma" panose="020B0604030504040204" pitchFamily="34" charset="0"/>
                <a:ea typeface="Tahoma" panose="020B0604030504040204" pitchFamily="34" charset="0"/>
                <a:cs typeface="Tahoma" panose="020B0604030504040204" pitchFamily="34" charset="0"/>
              </a:rPr>
              <a:t>IT</a:t>
            </a:r>
            <a:endParaRPr lang="ru-RU" sz="16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503626" y="-5476039"/>
            <a:ext cx="1254125" cy="12196763"/>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40332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КОМАНДЕ </a:t>
            </a:r>
          </a:p>
        </p:txBody>
      </p:sp>
      <p:sp>
        <p:nvSpPr>
          <p:cNvPr id="68" name="Прямоугольник 67"/>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2</a:t>
            </a:r>
          </a:p>
        </p:txBody>
      </p:sp>
      <p:sp>
        <p:nvSpPr>
          <p:cNvPr id="69" name="Скругленный прямоугольник 68"/>
          <p:cNvSpPr/>
          <p:nvPr/>
        </p:nvSpPr>
        <p:spPr>
          <a:xfrm>
            <a:off x="533477" y="2879205"/>
            <a:ext cx="3092924" cy="536835"/>
          </a:xfrm>
          <a:prstGeom prst="roundRect">
            <a:avLst/>
          </a:prstGeom>
          <a:solidFill>
            <a:srgbClr val="0021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b="1" dirty="0">
                <a:solidFill>
                  <a:schemeClr val="bg1"/>
                </a:solidFill>
                <a:latin typeface="Tahoma" panose="020B0604030504040204" pitchFamily="34" charset="0"/>
                <a:ea typeface="Tahoma" panose="020B0604030504040204" pitchFamily="34" charset="0"/>
                <a:cs typeface="Tahoma" panose="020B0604030504040204" pitchFamily="34" charset="0"/>
              </a:rPr>
              <a:t>Илья Фоменко</a:t>
            </a:r>
          </a:p>
        </p:txBody>
      </p:sp>
      <p:sp>
        <p:nvSpPr>
          <p:cNvPr id="10" name="Скругленный прямоугольник 68">
            <a:extLst>
              <a:ext uri="{FF2B5EF4-FFF2-40B4-BE49-F238E27FC236}">
                <a16:creationId xmlns:a16="http://schemas.microsoft.com/office/drawing/2014/main" id="{6C353F9C-311B-48A8-9C03-CAC3059479E2}"/>
              </a:ext>
            </a:extLst>
          </p:cNvPr>
          <p:cNvSpPr/>
          <p:nvPr/>
        </p:nvSpPr>
        <p:spPr>
          <a:xfrm>
            <a:off x="533477" y="3681516"/>
            <a:ext cx="3092924" cy="536835"/>
          </a:xfrm>
          <a:prstGeom prst="roundRect">
            <a:avLst/>
          </a:prstGeom>
          <a:solidFill>
            <a:srgbClr val="0021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b="1" dirty="0">
                <a:solidFill>
                  <a:schemeClr val="bg1"/>
                </a:solidFill>
                <a:latin typeface="Tahoma" panose="020B0604030504040204" pitchFamily="34" charset="0"/>
                <a:ea typeface="Tahoma" panose="020B0604030504040204" pitchFamily="34" charset="0"/>
                <a:cs typeface="Tahoma" panose="020B0604030504040204" pitchFamily="34" charset="0"/>
              </a:rPr>
              <a:t>Кристина Ершова</a:t>
            </a:r>
          </a:p>
        </p:txBody>
      </p:sp>
      <p:sp>
        <p:nvSpPr>
          <p:cNvPr id="11" name="Скругленный прямоугольник 68">
            <a:extLst>
              <a:ext uri="{FF2B5EF4-FFF2-40B4-BE49-F238E27FC236}">
                <a16:creationId xmlns:a16="http://schemas.microsoft.com/office/drawing/2014/main" id="{7385DE71-A178-4230-9725-84474FAEAA89}"/>
              </a:ext>
            </a:extLst>
          </p:cNvPr>
          <p:cNvSpPr/>
          <p:nvPr/>
        </p:nvSpPr>
        <p:spPr>
          <a:xfrm>
            <a:off x="541615" y="4478234"/>
            <a:ext cx="3092924" cy="536835"/>
          </a:xfrm>
          <a:prstGeom prst="roundRect">
            <a:avLst/>
          </a:prstGeom>
          <a:solidFill>
            <a:srgbClr val="0021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600" b="1" dirty="0">
                <a:solidFill>
                  <a:schemeClr val="bg1"/>
                </a:solidFill>
                <a:latin typeface="Tahoma" panose="020B0604030504040204" pitchFamily="34" charset="0"/>
                <a:ea typeface="Tahoma" panose="020B0604030504040204" pitchFamily="34" charset="0"/>
                <a:cs typeface="Tahoma" panose="020B0604030504040204" pitchFamily="34" charset="0"/>
              </a:rPr>
              <a:t>Дмитрий Чертков</a:t>
            </a:r>
          </a:p>
        </p:txBody>
      </p:sp>
      <p:sp>
        <p:nvSpPr>
          <p:cNvPr id="12" name="TextBox 11">
            <a:extLst>
              <a:ext uri="{FF2B5EF4-FFF2-40B4-BE49-F238E27FC236}">
                <a16:creationId xmlns:a16="http://schemas.microsoft.com/office/drawing/2014/main" id="{CE8F2104-88B2-4220-8D67-FFCDDCE7E2A1}"/>
              </a:ext>
            </a:extLst>
          </p:cNvPr>
          <p:cNvSpPr txBox="1"/>
          <p:nvPr/>
        </p:nvSpPr>
        <p:spPr>
          <a:xfrm>
            <a:off x="3697140" y="2962956"/>
            <a:ext cx="4515660" cy="369332"/>
          </a:xfrm>
          <a:prstGeom prst="rect">
            <a:avLst/>
          </a:prstGeom>
          <a:noFill/>
        </p:spPr>
        <p:txBody>
          <a:bodyPr wrap="none" rtlCol="0">
            <a:spAutoFit/>
          </a:bodyPr>
          <a:lstStyle/>
          <a:p>
            <a:r>
              <a:rPr lang="ru-RU" dirty="0"/>
              <a:t>Мобильный разработчик, капитан команды</a:t>
            </a:r>
          </a:p>
        </p:txBody>
      </p:sp>
      <p:sp>
        <p:nvSpPr>
          <p:cNvPr id="13" name="TextBox 12">
            <a:extLst>
              <a:ext uri="{FF2B5EF4-FFF2-40B4-BE49-F238E27FC236}">
                <a16:creationId xmlns:a16="http://schemas.microsoft.com/office/drawing/2014/main" id="{ABCE8F85-B350-4DE1-A85F-C5E74236B65F}"/>
              </a:ext>
            </a:extLst>
          </p:cNvPr>
          <p:cNvSpPr txBox="1"/>
          <p:nvPr/>
        </p:nvSpPr>
        <p:spPr>
          <a:xfrm>
            <a:off x="3699145" y="3765267"/>
            <a:ext cx="2494144" cy="369332"/>
          </a:xfrm>
          <a:prstGeom prst="rect">
            <a:avLst/>
          </a:prstGeom>
          <a:noFill/>
        </p:spPr>
        <p:txBody>
          <a:bodyPr wrap="none" rtlCol="0">
            <a:spAutoFit/>
          </a:bodyPr>
          <a:lstStyle/>
          <a:p>
            <a:r>
              <a:rPr lang="ru-RU" dirty="0"/>
              <a:t>Дизайнер интерфейсов</a:t>
            </a:r>
          </a:p>
        </p:txBody>
      </p:sp>
      <p:sp>
        <p:nvSpPr>
          <p:cNvPr id="14" name="TextBox 13">
            <a:extLst>
              <a:ext uri="{FF2B5EF4-FFF2-40B4-BE49-F238E27FC236}">
                <a16:creationId xmlns:a16="http://schemas.microsoft.com/office/drawing/2014/main" id="{A9AA29A0-2CA3-456A-AFEC-9A2FA3AD9471}"/>
              </a:ext>
            </a:extLst>
          </p:cNvPr>
          <p:cNvSpPr txBox="1"/>
          <p:nvPr/>
        </p:nvSpPr>
        <p:spPr>
          <a:xfrm>
            <a:off x="3689002" y="4561985"/>
            <a:ext cx="2772875" cy="369332"/>
          </a:xfrm>
          <a:prstGeom prst="rect">
            <a:avLst/>
          </a:prstGeom>
          <a:noFill/>
        </p:spPr>
        <p:txBody>
          <a:bodyPr wrap="none" rtlCol="0">
            <a:spAutoFit/>
          </a:bodyPr>
          <a:lstStyle/>
          <a:p>
            <a:r>
              <a:rPr lang="en-US" dirty="0"/>
              <a:t>Full</a:t>
            </a:r>
            <a:r>
              <a:rPr lang="ru-RU" dirty="0"/>
              <a:t> </a:t>
            </a:r>
            <a:r>
              <a:rPr lang="en-US" dirty="0"/>
              <a:t>Stack </a:t>
            </a:r>
            <a:r>
              <a:rPr lang="ru-RU" dirty="0"/>
              <a:t>веб-разработчик</a:t>
            </a:r>
          </a:p>
        </p:txBody>
      </p:sp>
    </p:spTree>
    <p:extLst>
      <p:ext uri="{BB962C8B-B14F-4D97-AF65-F5344CB8AC3E}">
        <p14:creationId xmlns:p14="http://schemas.microsoft.com/office/powerpoint/2010/main" val="185876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432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УНИКАЛЬНОСТЬ </a:t>
            </a:r>
          </a:p>
        </p:txBody>
      </p:sp>
      <p:sp>
        <p:nvSpPr>
          <p:cNvPr id="10" name="TextBox 9">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8" name="Прямоугольник 7"/>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3</a:t>
            </a:r>
          </a:p>
        </p:txBody>
      </p:sp>
      <p:sp>
        <p:nvSpPr>
          <p:cNvPr id="9" name="TextBox 8">
            <a:extLst>
              <a:ext uri="{FF2B5EF4-FFF2-40B4-BE49-F238E27FC236}">
                <a16:creationId xmlns:a16="http://schemas.microsoft.com/office/drawing/2014/main" id="{CD20F700-076C-4C34-BF30-C5E8060D90B1}"/>
              </a:ext>
            </a:extLst>
          </p:cNvPr>
          <p:cNvSpPr txBox="1"/>
          <p:nvPr/>
        </p:nvSpPr>
        <p:spPr>
          <a:xfrm>
            <a:off x="533478" y="1768214"/>
            <a:ext cx="11125046" cy="2862322"/>
          </a:xfrm>
          <a:prstGeom prst="rect">
            <a:avLst/>
          </a:prstGeom>
          <a:noFill/>
        </p:spPr>
        <p:txBody>
          <a:bodyPr wrap="square" rtlCol="0">
            <a:spAutoFit/>
          </a:bodyPr>
          <a:lstStyle/>
          <a:p>
            <a:pPr indent="450000" algn="just"/>
            <a:r>
              <a:rPr lang="ru-RU" dirty="0"/>
              <a:t>Каждый из нас, встречая на улице бродячую собаку, испытывает определенные чувства. Кто-то старается животное накормить, найти ему крышу над головой, а кто-то, опасаясь возможной угрозы, звонит в органы власти, требуя немедленного отлова.</a:t>
            </a:r>
          </a:p>
          <a:p>
            <a:pPr indent="450000" algn="just"/>
            <a:r>
              <a:rPr lang="ru-RU" dirty="0"/>
              <a:t>Мы не беремся принимать чью-то строну, навязывать определенную модель поведения. Каждый свободен в своем выборе. И любой может взять ситуацию в свою руки, просто достав смартфон. </a:t>
            </a:r>
          </a:p>
          <a:p>
            <a:pPr indent="450000" algn="just"/>
            <a:r>
              <a:rPr lang="ru-RU" dirty="0"/>
              <a:t>Любой обладатель смартфона без проблем сможет найти необходимое приложение благодаря таким площадкам как </a:t>
            </a:r>
            <a:r>
              <a:rPr lang="ru-RU" dirty="0" err="1"/>
              <a:t>AppStore</a:t>
            </a:r>
            <a:r>
              <a:rPr lang="ru-RU" dirty="0"/>
              <a:t> и </a:t>
            </a:r>
            <a:r>
              <a:rPr lang="ru-RU" dirty="0" err="1"/>
              <a:t>Google</a:t>
            </a:r>
            <a:r>
              <a:rPr lang="ru-RU" dirty="0"/>
              <a:t> </a:t>
            </a:r>
            <a:r>
              <a:rPr lang="ru-RU" dirty="0" err="1"/>
              <a:t>Play</a:t>
            </a:r>
            <a:r>
              <a:rPr lang="ru-RU" dirty="0"/>
              <a:t>. Информацию о приложении с QR-кодом для скачивания возможно размещать, к примеру, на рекламных баннерах лифтов.</a:t>
            </a:r>
          </a:p>
          <a:p>
            <a:pPr indent="450000" algn="just"/>
            <a:r>
              <a:rPr lang="ru-RU" dirty="0"/>
              <a:t>На данный момент в Оренбурге нет удобного сервиса для сопровождения мероприятий по работе с бездомными животными, и его появление могло бы сильно помочь нашему городу.</a:t>
            </a:r>
          </a:p>
        </p:txBody>
      </p:sp>
    </p:spTree>
    <p:extLst>
      <p:ext uri="{BB962C8B-B14F-4D97-AF65-F5344CB8AC3E}">
        <p14:creationId xmlns:p14="http://schemas.microsoft.com/office/powerpoint/2010/main" val="1878057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ТЕХНИЧЕСКОЕ РЕШЕНИЕ </a:t>
            </a:r>
          </a:p>
        </p:txBody>
      </p:sp>
      <p:sp>
        <p:nvSpPr>
          <p:cNvPr id="9" name="TextBox 8">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8" name="Прямоугольник 7"/>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4</a:t>
            </a:r>
          </a:p>
        </p:txBody>
      </p:sp>
      <p:sp>
        <p:nvSpPr>
          <p:cNvPr id="10" name="TextBox 9">
            <a:extLst>
              <a:ext uri="{FF2B5EF4-FFF2-40B4-BE49-F238E27FC236}">
                <a16:creationId xmlns:a16="http://schemas.microsoft.com/office/drawing/2014/main" id="{65F6F339-F4AE-4364-A479-456CFFA48F23}"/>
              </a:ext>
            </a:extLst>
          </p:cNvPr>
          <p:cNvSpPr txBox="1"/>
          <p:nvPr/>
        </p:nvSpPr>
        <p:spPr>
          <a:xfrm>
            <a:off x="533477" y="1768214"/>
            <a:ext cx="11207323" cy="2031325"/>
          </a:xfrm>
          <a:prstGeom prst="rect">
            <a:avLst/>
          </a:prstGeom>
          <a:noFill/>
        </p:spPr>
        <p:txBody>
          <a:bodyPr wrap="square" rtlCol="0">
            <a:spAutoFit/>
          </a:bodyPr>
          <a:lstStyle/>
          <a:p>
            <a:pPr indent="450000" algn="just"/>
            <a:r>
              <a:rPr lang="ru-RU" dirty="0"/>
              <a:t>Реализовано мобильное приложение для граждан с двумя основными функциями:</a:t>
            </a:r>
          </a:p>
          <a:p>
            <a:pPr marL="449263" indent="269875" algn="just">
              <a:buAutoNum type="arabicPeriod"/>
            </a:pPr>
            <a:r>
              <a:rPr lang="ru-RU" dirty="0"/>
              <a:t>возможность сообщить о бездомном животном, прикрепив к запросу фотографию и координаты его нахождения</a:t>
            </a:r>
            <a:r>
              <a:rPr lang="en-US" dirty="0"/>
              <a:t>;</a:t>
            </a:r>
            <a:endParaRPr lang="ru-RU" dirty="0"/>
          </a:p>
          <a:p>
            <a:pPr marL="449263" indent="269875" algn="just">
              <a:buAutoNum type="arabicPeriod"/>
            </a:pPr>
            <a:r>
              <a:rPr lang="ru-RU" dirty="0"/>
              <a:t>найти свое пропавшее животное или приютить бездомное.</a:t>
            </a:r>
          </a:p>
          <a:p>
            <a:pPr indent="450000" algn="just"/>
            <a:r>
              <a:rPr lang="ru-RU" dirty="0"/>
              <a:t>Вся эта информация хранится в базе данных.</a:t>
            </a:r>
          </a:p>
          <a:p>
            <a:pPr indent="450000" algn="just"/>
            <a:r>
              <a:rPr lang="ru-RU" dirty="0"/>
              <a:t>Для участников данной системы с другой стороны реализован веб-интерфейс для доступа к этой базе и осуществления работы Администрации города, подрядчиков, приютов.</a:t>
            </a:r>
          </a:p>
        </p:txBody>
      </p:sp>
      <p:pic>
        <p:nvPicPr>
          <p:cNvPr id="2050" name="Рисунок 3">
            <a:extLst>
              <a:ext uri="{FF2B5EF4-FFF2-40B4-BE49-F238E27FC236}">
                <a16:creationId xmlns:a16="http://schemas.microsoft.com/office/drawing/2014/main" id="{7CAA0D82-2EA4-4BC6-835B-173129AE5E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64064" y="4461562"/>
            <a:ext cx="1060020" cy="2182029"/>
          </a:xfrm>
          <a:prstGeom prst="rect">
            <a:avLst/>
          </a:prstGeom>
          <a:noFill/>
          <a:extLst>
            <a:ext uri="{909E8E84-426E-40DD-AFC4-6F175D3DCCD1}">
              <a14:hiddenFill xmlns:a14="http://schemas.microsoft.com/office/drawing/2010/main">
                <a:solidFill>
                  <a:srgbClr val="FFFFFF"/>
                </a:solidFill>
              </a14:hiddenFill>
            </a:ext>
          </a:extLst>
        </p:spPr>
      </p:pic>
      <p:pic>
        <p:nvPicPr>
          <p:cNvPr id="2049" name="Рисунок 6">
            <a:extLst>
              <a:ext uri="{FF2B5EF4-FFF2-40B4-BE49-F238E27FC236}">
                <a16:creationId xmlns:a16="http://schemas.microsoft.com/office/drawing/2014/main" id="{6CAC1A95-3BFD-4E6D-9B45-7147965655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51781" y="4318348"/>
            <a:ext cx="2530619" cy="1844751"/>
          </a:xfrm>
          <a:prstGeom prst="rect">
            <a:avLst/>
          </a:prstGeom>
          <a:noFill/>
          <a:extLst>
            <a:ext uri="{909E8E84-426E-40DD-AFC4-6F175D3DCCD1}">
              <a14:hiddenFill xmlns:a14="http://schemas.microsoft.com/office/drawing/2010/main">
                <a:solidFill>
                  <a:srgbClr val="FFFFFF"/>
                </a:solidFill>
              </a14:hiddenFill>
            </a:ext>
          </a:extLst>
        </p:spPr>
      </p:pic>
      <p:sp>
        <p:nvSpPr>
          <p:cNvPr id="2" name="Цилиндр 1">
            <a:extLst>
              <a:ext uri="{FF2B5EF4-FFF2-40B4-BE49-F238E27FC236}">
                <a16:creationId xmlns:a16="http://schemas.microsoft.com/office/drawing/2014/main" id="{6AC468A9-8EFF-472E-9433-6E1F88E6733C}"/>
              </a:ext>
            </a:extLst>
          </p:cNvPr>
          <p:cNvSpPr>
            <a:spLocks noChangeArrowheads="1"/>
          </p:cNvSpPr>
          <p:nvPr/>
        </p:nvSpPr>
        <p:spPr bwMode="auto">
          <a:xfrm>
            <a:off x="4854543" y="3914854"/>
            <a:ext cx="1930400" cy="2878138"/>
          </a:xfrm>
          <a:prstGeom prst="can">
            <a:avLst>
              <a:gd name="adj" fmla="val 24994"/>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ru-RU" altLang="ru-RU" sz="14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База</a:t>
            </a:r>
            <a:r>
              <a:rPr kumimoji="0" lang="ru-RU" altLang="ru-RU" sz="1400" b="1" i="0" u="none" strike="noStrike" cap="none" normalizeH="0" baseline="0" dirty="0">
                <a:ln>
                  <a:noFill/>
                </a:ln>
                <a:solidFill>
                  <a:schemeClr val="bg1"/>
                </a:solidFill>
                <a:effectLst/>
                <a:latin typeface="Product Sans" panose="020B0403030502040203" pitchFamily="34" charset="0"/>
                <a:ea typeface="Calibri" panose="020F0502020204030204" pitchFamily="34" charset="0"/>
                <a:cs typeface="Times New Roman" panose="02020603050405020304" pitchFamily="18" charset="0"/>
              </a:rPr>
              <a:t> </a:t>
            </a:r>
            <a:r>
              <a:rPr kumimoji="0" lang="ru-RU" altLang="ru-RU" sz="14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данных</a:t>
            </a:r>
            <a:r>
              <a:rPr kumimoji="0" lang="ru-RU" altLang="ru-RU" sz="1400" b="1" i="0" u="none" strike="noStrike" cap="none" normalizeH="0" baseline="0" dirty="0">
                <a:ln>
                  <a:noFill/>
                </a:ln>
                <a:solidFill>
                  <a:schemeClr val="bg1"/>
                </a:solidFill>
                <a:effectLst/>
                <a:latin typeface="Product Sans" panose="020B0403030502040203" pitchFamily="34" charset="0"/>
                <a:ea typeface="Calibri" panose="020F0502020204030204" pitchFamily="34" charset="0"/>
                <a:cs typeface="Times New Roman" panose="02020603050405020304" pitchFamily="18" charset="0"/>
              </a:rPr>
              <a:t> </a:t>
            </a:r>
            <a:r>
              <a:rPr kumimoji="0" lang="ru-RU" altLang="ru-RU" sz="14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бездомных</a:t>
            </a:r>
            <a:r>
              <a:rPr kumimoji="0" lang="ru-RU" altLang="ru-RU" sz="1400" b="1" i="0" u="none" strike="noStrike" cap="none" normalizeH="0" baseline="0" dirty="0">
                <a:ln>
                  <a:noFill/>
                </a:ln>
                <a:solidFill>
                  <a:schemeClr val="bg1"/>
                </a:solidFill>
                <a:effectLst/>
                <a:latin typeface="Product Sans" panose="020B0403030502040203" pitchFamily="34" charset="0"/>
                <a:ea typeface="Calibri" panose="020F0502020204030204" pitchFamily="34" charset="0"/>
                <a:cs typeface="Times New Roman" panose="02020603050405020304" pitchFamily="18" charset="0"/>
              </a:rPr>
              <a:t> </a:t>
            </a:r>
            <a:r>
              <a:rPr kumimoji="0" lang="ru-RU" altLang="ru-RU" sz="14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животных</a:t>
            </a:r>
            <a:endParaRPr kumimoji="0" lang="ru-RU" altLang="ru-RU" sz="1800" b="0" i="0" u="none" strike="noStrike" cap="none" normalizeH="0" baseline="0" dirty="0">
              <a:ln>
                <a:noFill/>
              </a:ln>
              <a:solidFill>
                <a:schemeClr val="bg1"/>
              </a:solidFill>
              <a:effectLst/>
              <a:latin typeface="Arial" panose="020B0604020202020204" pitchFamily="34" charset="0"/>
            </a:endParaRPr>
          </a:p>
        </p:txBody>
      </p:sp>
      <p:sp>
        <p:nvSpPr>
          <p:cNvPr id="3" name="Прямоугольник 5">
            <a:extLst>
              <a:ext uri="{FF2B5EF4-FFF2-40B4-BE49-F238E27FC236}">
                <a16:creationId xmlns:a16="http://schemas.microsoft.com/office/drawing/2014/main" id="{7634E401-EB7F-4B39-8433-31B7917A567A}"/>
              </a:ext>
            </a:extLst>
          </p:cNvPr>
          <p:cNvSpPr>
            <a:spLocks noChangeArrowheads="1"/>
          </p:cNvSpPr>
          <p:nvPr/>
        </p:nvSpPr>
        <p:spPr bwMode="auto">
          <a:xfrm>
            <a:off x="1722499" y="3799538"/>
            <a:ext cx="2343150" cy="619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Мобильное</a:t>
            </a:r>
            <a:r>
              <a:rPr kumimoji="0" lang="ru-RU" altLang="ru-RU" sz="1400" b="0" i="0" u="none" strike="noStrike" cap="none" normalizeH="0" baseline="0" dirty="0">
                <a:ln>
                  <a:noFill/>
                </a:ln>
                <a:solidFill>
                  <a:srgbClr val="4472C4"/>
                </a:solidFill>
                <a:effectLst/>
                <a:latin typeface="Product Sans" panose="020B0403030502040203" pitchFamily="34" charset="0"/>
                <a:ea typeface="Calibri" panose="020F0502020204030204" pitchFamily="34" charset="0"/>
                <a:cs typeface="Calibri" panose="020F0502020204030204" pitchFamily="34" charset="0"/>
              </a:rPr>
              <a:t> </a:t>
            </a:r>
            <a:r>
              <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приложение</a:t>
            </a:r>
            <a:endParaRPr kumimoji="0" lang="ru-RU" altLang="ru-RU"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«При</a:t>
            </a:r>
            <a:r>
              <a:rPr kumimoji="0" lang="en-US" altLang="ru-RU" sz="1400" b="0" i="0" u="none" strike="noStrike" cap="none" normalizeH="0" baseline="0" dirty="0">
                <a:ln>
                  <a:noFill/>
                </a:ln>
                <a:solidFill>
                  <a:srgbClr val="4472C4"/>
                </a:solidFill>
                <a:effectLst/>
                <a:latin typeface="Product Sans" panose="020B0403030502040203" pitchFamily="34" charset="0"/>
                <a:ea typeface="Calibri" panose="020F0502020204030204" pitchFamily="34" charset="0"/>
                <a:cs typeface="Calibri" panose="020F0502020204030204" pitchFamily="34" charset="0"/>
              </a:rPr>
              <a:t>YOU</a:t>
            </a:r>
            <a:r>
              <a:rPr kumimoji="0" lang="ru-RU" altLang="ru-RU" sz="1400" b="0" i="0" u="none" strike="noStrike" cap="none" normalizeH="0" baseline="0" dirty="0" err="1">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ти</a:t>
            </a:r>
            <a:r>
              <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a:t>
            </a:r>
            <a:endParaRPr kumimoji="0" lang="ru-RU" altLang="ru-RU" sz="1800" b="0" i="0" u="none" strike="noStrike" cap="none" normalizeH="0" baseline="0" dirty="0">
              <a:ln>
                <a:noFill/>
              </a:ln>
              <a:solidFill>
                <a:schemeClr val="tx1"/>
              </a:solidFill>
              <a:effectLst/>
              <a:latin typeface="Arial" panose="020B0604020202020204" pitchFamily="34" charset="0"/>
            </a:endParaRPr>
          </a:p>
        </p:txBody>
      </p:sp>
      <p:sp>
        <p:nvSpPr>
          <p:cNvPr id="4" name="Прямоугольник 7">
            <a:extLst>
              <a:ext uri="{FF2B5EF4-FFF2-40B4-BE49-F238E27FC236}">
                <a16:creationId xmlns:a16="http://schemas.microsoft.com/office/drawing/2014/main" id="{A47CD2CB-B825-4862-85D5-71649EC98B37}"/>
              </a:ext>
            </a:extLst>
          </p:cNvPr>
          <p:cNvSpPr>
            <a:spLocks noChangeArrowheads="1"/>
          </p:cNvSpPr>
          <p:nvPr/>
        </p:nvSpPr>
        <p:spPr bwMode="auto">
          <a:xfrm>
            <a:off x="8386238" y="3646756"/>
            <a:ext cx="2061704" cy="671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ru-RU" altLang="ru-RU" sz="1400" b="0" i="0" u="none" strike="noStrike" cap="none" normalizeH="0" baseline="0" dirty="0">
                <a:ln>
                  <a:noFill/>
                </a:ln>
                <a:solidFill>
                  <a:srgbClr val="4472C4"/>
                </a:solidFill>
                <a:effectLst/>
                <a:latin typeface="Calibri" panose="020F0502020204030204" pitchFamily="34" charset="0"/>
                <a:ea typeface="Calibri" panose="020F0502020204030204" pitchFamily="34" charset="0"/>
                <a:cs typeface="Calibri" panose="020F0502020204030204" pitchFamily="34" charset="0"/>
              </a:rPr>
              <a:t>Веб-интерфейс системы «Эйс Вентура 56»</a:t>
            </a:r>
            <a:endParaRPr kumimoji="0" lang="ru-RU" altLang="ru-RU" sz="1800" b="0" i="0" u="none" strike="noStrike" cap="none" normalizeH="0" baseline="0" dirty="0">
              <a:ln>
                <a:noFill/>
              </a:ln>
              <a:solidFill>
                <a:schemeClr val="tx1"/>
              </a:solidFill>
              <a:effectLst/>
              <a:latin typeface="Arial" panose="020B0604020202020204" pitchFamily="34" charset="0"/>
            </a:endParaRPr>
          </a:p>
        </p:txBody>
      </p:sp>
      <p:cxnSp>
        <p:nvCxnSpPr>
          <p:cNvPr id="15" name="Прямая со стрелкой 14">
            <a:extLst>
              <a:ext uri="{FF2B5EF4-FFF2-40B4-BE49-F238E27FC236}">
                <a16:creationId xmlns:a16="http://schemas.microsoft.com/office/drawing/2014/main" id="{06E5A4C3-0CE5-4E20-98DE-92D6A4067233}"/>
              </a:ext>
            </a:extLst>
          </p:cNvPr>
          <p:cNvCxnSpPr>
            <a:cxnSpLocks/>
          </p:cNvCxnSpPr>
          <p:nvPr/>
        </p:nvCxnSpPr>
        <p:spPr>
          <a:xfrm>
            <a:off x="3384974" y="4840200"/>
            <a:ext cx="14695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Прямая со стрелкой 15">
            <a:extLst>
              <a:ext uri="{FF2B5EF4-FFF2-40B4-BE49-F238E27FC236}">
                <a16:creationId xmlns:a16="http://schemas.microsoft.com/office/drawing/2014/main" id="{FE7E18F9-3B7F-4E8C-B079-DB14062FB4E4}"/>
              </a:ext>
            </a:extLst>
          </p:cNvPr>
          <p:cNvCxnSpPr>
            <a:cxnSpLocks/>
          </p:cNvCxnSpPr>
          <p:nvPr/>
        </p:nvCxnSpPr>
        <p:spPr>
          <a:xfrm flipH="1">
            <a:off x="3424084" y="5545800"/>
            <a:ext cx="14304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Прямая со стрелкой 16">
            <a:extLst>
              <a:ext uri="{FF2B5EF4-FFF2-40B4-BE49-F238E27FC236}">
                <a16:creationId xmlns:a16="http://schemas.microsoft.com/office/drawing/2014/main" id="{0D36A09B-04ED-4EAA-BB0E-643536E8CC81}"/>
              </a:ext>
            </a:extLst>
          </p:cNvPr>
          <p:cNvCxnSpPr/>
          <p:nvPr/>
        </p:nvCxnSpPr>
        <p:spPr>
          <a:xfrm>
            <a:off x="6784943" y="5287690"/>
            <a:ext cx="136144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Rectangle 9">
            <a:extLst>
              <a:ext uri="{FF2B5EF4-FFF2-40B4-BE49-F238E27FC236}">
                <a16:creationId xmlns:a16="http://schemas.microsoft.com/office/drawing/2014/main" id="{B620217B-F1D9-489D-A915-EA5C3CF94EF1}"/>
              </a:ext>
            </a:extLst>
          </p:cNvPr>
          <p:cNvSpPr>
            <a:spLocks noChangeArrowheads="1"/>
          </p:cNvSpPr>
          <p:nvPr/>
        </p:nvSpPr>
        <p:spPr bwMode="auto">
          <a:xfrm>
            <a:off x="1860518" y="191142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
        <p:nvSpPr>
          <p:cNvPr id="6" name="Rectangle 11">
            <a:extLst>
              <a:ext uri="{FF2B5EF4-FFF2-40B4-BE49-F238E27FC236}">
                <a16:creationId xmlns:a16="http://schemas.microsoft.com/office/drawing/2014/main" id="{8E4FB09C-827B-4707-AE1B-5363CE6BF834}"/>
              </a:ext>
            </a:extLst>
          </p:cNvPr>
          <p:cNvSpPr>
            <a:spLocks noChangeArrowheads="1"/>
          </p:cNvSpPr>
          <p:nvPr/>
        </p:nvSpPr>
        <p:spPr bwMode="auto">
          <a:xfrm>
            <a:off x="1860518" y="236862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
        <p:nvSpPr>
          <p:cNvPr id="7" name="Rectangle 12">
            <a:extLst>
              <a:ext uri="{FF2B5EF4-FFF2-40B4-BE49-F238E27FC236}">
                <a16:creationId xmlns:a16="http://schemas.microsoft.com/office/drawing/2014/main" id="{3EB90392-019F-448E-961A-7FD72644B782}"/>
              </a:ext>
            </a:extLst>
          </p:cNvPr>
          <p:cNvSpPr>
            <a:spLocks noChangeArrowheads="1"/>
          </p:cNvSpPr>
          <p:nvPr/>
        </p:nvSpPr>
        <p:spPr bwMode="auto">
          <a:xfrm>
            <a:off x="1860518" y="236862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spTree>
    <p:extLst>
      <p:ext uri="{BB962C8B-B14F-4D97-AF65-F5344CB8AC3E}">
        <p14:creationId xmlns:p14="http://schemas.microsoft.com/office/powerpoint/2010/main" val="3990832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50400"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КОНКУРЕНТНОЕ ПРЕИМУЩЕСТВО</a:t>
            </a:r>
          </a:p>
        </p:txBody>
      </p:sp>
      <p:sp>
        <p:nvSpPr>
          <p:cNvPr id="9" name="TextBox 8">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8" name="Прямоугольник 7"/>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5</a:t>
            </a:r>
          </a:p>
        </p:txBody>
      </p:sp>
      <p:sp>
        <p:nvSpPr>
          <p:cNvPr id="10" name="TextBox 9">
            <a:extLst>
              <a:ext uri="{FF2B5EF4-FFF2-40B4-BE49-F238E27FC236}">
                <a16:creationId xmlns:a16="http://schemas.microsoft.com/office/drawing/2014/main" id="{CC2C63C4-B235-46F0-8C84-6C941624BB00}"/>
              </a:ext>
            </a:extLst>
          </p:cNvPr>
          <p:cNvSpPr txBox="1"/>
          <p:nvPr/>
        </p:nvSpPr>
        <p:spPr>
          <a:xfrm>
            <a:off x="533477" y="1768214"/>
            <a:ext cx="11207323" cy="2308324"/>
          </a:xfrm>
          <a:prstGeom prst="rect">
            <a:avLst/>
          </a:prstGeom>
          <a:noFill/>
        </p:spPr>
        <p:txBody>
          <a:bodyPr wrap="square" rtlCol="0">
            <a:spAutoFit/>
          </a:bodyPr>
          <a:lstStyle/>
          <a:p>
            <a:pPr indent="450000" algn="just"/>
            <a:r>
              <a:rPr lang="ru-RU" dirty="0"/>
              <a:t>Мобильное приложение для граждан – самый удобный вариант для быстрого уведомления Администрации города о бездомных животных и для мониторинга текущей ситуации с ними. Оно работает достаточно быстро и сразу после его запуска можно сфотографировать бездомное животное и отправить запрос. Все это занимает меньше минуты.</a:t>
            </a:r>
          </a:p>
          <a:p>
            <a:pPr indent="450000" algn="just"/>
            <a:r>
              <a:rPr lang="ru-RU" dirty="0"/>
              <a:t>Мобильное приложение гораздо удобнее сайта для текущей задачи, так как оно всегда есть в телефоне, в отличие от сайта, ссылку на который можно забыть.</a:t>
            </a:r>
          </a:p>
          <a:p>
            <a:pPr indent="450000" algn="just"/>
            <a:r>
              <a:rPr lang="ru-RU" dirty="0"/>
              <a:t>Но для таких участников данной системы, как Администрация города, приюты, подрядчики, удобнее веб-интерфейс, так как они выполняют свои задачи с рабочего места, что намного удобнее телефона.</a:t>
            </a:r>
          </a:p>
        </p:txBody>
      </p:sp>
    </p:spTree>
    <p:extLst>
      <p:ext uri="{BB962C8B-B14F-4D97-AF65-F5344CB8AC3E}">
        <p14:creationId xmlns:p14="http://schemas.microsoft.com/office/powerpoint/2010/main" val="1767452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МАСШТАБИРУЕМОСТЬ</a:t>
            </a:r>
          </a:p>
        </p:txBody>
      </p:sp>
      <p:sp>
        <p:nvSpPr>
          <p:cNvPr id="3" name="TextBox 2"/>
          <p:cNvSpPr txBox="1"/>
          <p:nvPr/>
        </p:nvSpPr>
        <p:spPr>
          <a:xfrm>
            <a:off x="533477" y="1768214"/>
            <a:ext cx="11125046" cy="3139321"/>
          </a:xfrm>
          <a:prstGeom prst="rect">
            <a:avLst/>
          </a:prstGeom>
          <a:noFill/>
        </p:spPr>
        <p:txBody>
          <a:bodyPr wrap="square" rtlCol="0">
            <a:spAutoFit/>
          </a:bodyPr>
          <a:lstStyle/>
          <a:p>
            <a:pPr indent="450000" algn="just"/>
            <a:r>
              <a:rPr lang="ru-RU" dirty="0"/>
              <a:t>В будущем возможны реализации следующих функций:</a:t>
            </a:r>
          </a:p>
          <a:p>
            <a:pPr marL="449263" indent="163513" algn="just">
              <a:buFontTx/>
              <a:buChar char="-"/>
            </a:pPr>
            <a:r>
              <a:rPr lang="ru-RU" dirty="0"/>
              <a:t>возможность помочь приютам финансово, либо записаться волонтером для осуществления каких-либо задач</a:t>
            </a:r>
            <a:r>
              <a:rPr lang="en-US" dirty="0"/>
              <a:t>;</a:t>
            </a:r>
            <a:endParaRPr lang="ru-RU" dirty="0"/>
          </a:p>
          <a:p>
            <a:pPr marL="449263" indent="163513" algn="just">
              <a:buFontTx/>
              <a:buChar char="-"/>
            </a:pPr>
            <a:r>
              <a:rPr lang="ru-RU" dirty="0"/>
              <a:t>возможность взять животное, находящееся в приюте, под опеку (сервис «Виртуальный хозяин»)</a:t>
            </a:r>
            <a:r>
              <a:rPr lang="en-US" dirty="0"/>
              <a:t>;</a:t>
            </a:r>
            <a:endParaRPr lang="ru-RU" dirty="0"/>
          </a:p>
          <a:p>
            <a:pPr marL="449263" indent="163513" algn="just">
              <a:buFontTx/>
              <a:buChar char="-"/>
            </a:pPr>
            <a:r>
              <a:rPr lang="ru-RU" dirty="0"/>
              <a:t>внедрение повсеместного </a:t>
            </a:r>
            <a:r>
              <a:rPr lang="ru-RU" dirty="0" err="1"/>
              <a:t>чипирования</a:t>
            </a:r>
            <a:r>
              <a:rPr lang="ru-RU" dirty="0"/>
              <a:t> бездомных животных с последующим отслеживанием выполненных прививок</a:t>
            </a:r>
            <a:r>
              <a:rPr lang="en-US" dirty="0"/>
              <a:t>;</a:t>
            </a:r>
            <a:endParaRPr lang="ru-RU" dirty="0"/>
          </a:p>
          <a:p>
            <a:pPr marL="449263" indent="163513" algn="just">
              <a:buFontTx/>
              <a:buChar char="-"/>
            </a:pPr>
            <a:r>
              <a:rPr lang="ru-RU" dirty="0"/>
              <a:t>реализация данного мобильного приложения для других операционных систем (</a:t>
            </a:r>
            <a:r>
              <a:rPr lang="en-US" dirty="0"/>
              <a:t>iOS</a:t>
            </a:r>
            <a:r>
              <a:rPr lang="ru-RU" dirty="0"/>
              <a:t>, </a:t>
            </a:r>
            <a:r>
              <a:rPr lang="en-US" dirty="0"/>
              <a:t>Windows Phone, BlackBerry OS, Tizen </a:t>
            </a:r>
            <a:r>
              <a:rPr lang="ru-RU" dirty="0"/>
              <a:t>и прочие)</a:t>
            </a:r>
            <a:r>
              <a:rPr lang="en-US" dirty="0"/>
              <a:t>;</a:t>
            </a:r>
            <a:endParaRPr lang="ru-RU" dirty="0"/>
          </a:p>
          <a:p>
            <a:pPr marL="449263" indent="163513" algn="just">
              <a:buFontTx/>
              <a:buChar char="-"/>
            </a:pPr>
            <a:r>
              <a:rPr lang="ru-RU" dirty="0"/>
              <a:t>подключение авторизации через другие сервисы (Яндекс, </a:t>
            </a:r>
            <a:r>
              <a:rPr lang="ru-RU" dirty="0" err="1"/>
              <a:t>ВКонтакте</a:t>
            </a:r>
            <a:r>
              <a:rPr lang="ru-RU" dirty="0"/>
              <a:t>, Одноклассники, ЕСИА)</a:t>
            </a:r>
            <a:r>
              <a:rPr lang="en-US" dirty="0"/>
              <a:t>;</a:t>
            </a:r>
            <a:endParaRPr lang="ru-RU" dirty="0"/>
          </a:p>
          <a:p>
            <a:pPr marL="449263" indent="163513" algn="just">
              <a:buFontTx/>
              <a:buChar char="-"/>
            </a:pPr>
            <a:r>
              <a:rPr lang="ru-RU" dirty="0"/>
              <a:t>внедрение в информационную систему «Активный гражданин Оренбургской области».</a:t>
            </a:r>
          </a:p>
          <a:p>
            <a:pPr marL="449263" algn="just"/>
            <a:endParaRPr lang="ru-RU" dirty="0"/>
          </a:p>
        </p:txBody>
      </p:sp>
      <p:sp>
        <p:nvSpPr>
          <p:cNvPr id="10" name="TextBox 9">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9" name="Прямоугольник 8"/>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6</a:t>
            </a:r>
          </a:p>
        </p:txBody>
      </p:sp>
    </p:spTree>
    <p:extLst>
      <p:ext uri="{BB962C8B-B14F-4D97-AF65-F5344CB8AC3E}">
        <p14:creationId xmlns:p14="http://schemas.microsoft.com/office/powerpoint/2010/main" val="2940581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БИЗНЕС-МОДЕЛЬ</a:t>
            </a:r>
          </a:p>
        </p:txBody>
      </p:sp>
      <p:sp>
        <p:nvSpPr>
          <p:cNvPr id="3" name="TextBox 2"/>
          <p:cNvSpPr txBox="1"/>
          <p:nvPr/>
        </p:nvSpPr>
        <p:spPr>
          <a:xfrm>
            <a:off x="533477" y="1768214"/>
            <a:ext cx="11207323" cy="1477328"/>
          </a:xfrm>
          <a:prstGeom prst="rect">
            <a:avLst/>
          </a:prstGeom>
          <a:noFill/>
        </p:spPr>
        <p:txBody>
          <a:bodyPr wrap="square" rtlCol="0">
            <a:spAutoFit/>
          </a:bodyPr>
          <a:lstStyle/>
          <a:p>
            <a:pPr indent="450000" algn="just"/>
            <a:r>
              <a:rPr lang="ru-RU" dirty="0"/>
              <a:t>Данный проект, конечно,  является больше социально значимым, нежели коммерчески. Но все равно здесь имеет место быть экономия бюджетных средств за счет уменьшения затрат на осуществление связи между участниками данной системы. Переход на цифровые технологии влечет избавление от ненужных затрат на бумагу, расходные материалы для печати, техническую поддержку оборудования. Существенно экономится время, а как </a:t>
            </a:r>
            <a:r>
              <a:rPr lang="ru-RU"/>
              <a:t>сказал Бенджамин Франклин: «Время – деньги».</a:t>
            </a:r>
            <a:endParaRPr lang="ru-RU" dirty="0"/>
          </a:p>
        </p:txBody>
      </p:sp>
      <p:sp>
        <p:nvSpPr>
          <p:cNvPr id="8" name="TextBox 7">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9" name="Прямоугольник 8"/>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7</a:t>
            </a:r>
          </a:p>
        </p:txBody>
      </p:sp>
    </p:spTree>
    <p:extLst>
      <p:ext uri="{BB962C8B-B14F-4D97-AF65-F5344CB8AC3E}">
        <p14:creationId xmlns:p14="http://schemas.microsoft.com/office/powerpoint/2010/main" val="1313145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77493"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СОЦИАЛЬНАЯ ЗНАЧИМОСТЬ</a:t>
            </a:r>
          </a:p>
        </p:txBody>
      </p:sp>
      <p:sp>
        <p:nvSpPr>
          <p:cNvPr id="8" name="TextBox 7">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9" name="Прямоугольник 8"/>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8</a:t>
            </a:r>
          </a:p>
        </p:txBody>
      </p:sp>
      <p:sp>
        <p:nvSpPr>
          <p:cNvPr id="10" name="TextBox 9">
            <a:extLst>
              <a:ext uri="{FF2B5EF4-FFF2-40B4-BE49-F238E27FC236}">
                <a16:creationId xmlns:a16="http://schemas.microsoft.com/office/drawing/2014/main" id="{FFA46DB8-FF12-4B21-806C-42B8CE9353DC}"/>
              </a:ext>
            </a:extLst>
          </p:cNvPr>
          <p:cNvSpPr txBox="1"/>
          <p:nvPr/>
        </p:nvSpPr>
        <p:spPr>
          <a:xfrm>
            <a:off x="533478" y="1768214"/>
            <a:ext cx="11125046" cy="3139321"/>
          </a:xfrm>
          <a:prstGeom prst="rect">
            <a:avLst/>
          </a:prstGeom>
          <a:noFill/>
        </p:spPr>
        <p:txBody>
          <a:bodyPr wrap="square" rtlCol="0">
            <a:spAutoFit/>
          </a:bodyPr>
          <a:lstStyle/>
          <a:p>
            <a:pPr indent="450000" algn="just"/>
            <a:r>
              <a:rPr lang="ru-RU" dirty="0"/>
              <a:t>«Всем животным не поможешь» – фраза знакомая нам с детства. Для наших детей это не так. Простой интерфейс будет понятен и ребенку, и человеку более взрослого поколения.</a:t>
            </a:r>
          </a:p>
          <a:p>
            <a:pPr indent="450000" algn="just"/>
            <a:r>
              <a:rPr lang="ru-RU" dirty="0"/>
              <a:t>Прояви осознанность, загрузи фотографию с геолокацией, и ты поможешь обрести животному нового любящего хозяина, либо вернуть потерявшегося питомца его владельцу.</a:t>
            </a:r>
          </a:p>
          <a:p>
            <a:pPr indent="450000" algn="just"/>
            <a:r>
              <a:rPr lang="ru-RU" dirty="0"/>
              <a:t>Но не всех животных возможно приручить. Свободолюбивые собаки будут чувствовать себя несчастными в домашних условиях. Кроме того, уличные животные выполняют важнейшую социальную функцию в жизни города, регулируя популяцию крыс. Полностью устранив одну проблему, мы можем навлечь на себя беду подобно средневековой Европе.</a:t>
            </a:r>
          </a:p>
          <a:p>
            <a:pPr indent="450000" algn="just"/>
            <a:r>
              <a:rPr lang="ru-RU" dirty="0"/>
              <a:t>Самым эффективным методом борьбы с бездомными животными является уменьшение количества особей посредством стерилизации. После проведения данной процедуры собаки перестают проявлять агрессию по отношению к человеку, и их можно возвратить на прежние места их обитания.</a:t>
            </a:r>
          </a:p>
        </p:txBody>
      </p:sp>
    </p:spTree>
    <p:extLst>
      <p:ext uri="{BB962C8B-B14F-4D97-AF65-F5344CB8AC3E}">
        <p14:creationId xmlns:p14="http://schemas.microsoft.com/office/powerpoint/2010/main" val="2024487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Прямоугольник 224"/>
          <p:cNvSpPr/>
          <p:nvPr/>
        </p:nvSpPr>
        <p:spPr>
          <a:xfrm>
            <a:off x="533477" y="2344579"/>
            <a:ext cx="6350400" cy="461665"/>
          </a:xfrm>
          <a:prstGeom prst="rect">
            <a:avLst/>
          </a:prstGeom>
        </p:spPr>
        <p:txBody>
          <a:bodyPr wrap="square">
            <a:spAutoFit/>
          </a:bodyPr>
          <a:lstStyle/>
          <a:p>
            <a:pPr algn="ctr">
              <a:lnSpc>
                <a:spcPct val="75000"/>
              </a:lnSpc>
            </a:pPr>
            <a:r>
              <a:rPr lang="ru-RU" sz="1600" b="1" dirty="0">
                <a:solidFill>
                  <a:schemeClr val="bg1"/>
                </a:solidFill>
              </a:rPr>
              <a:t>Первый</a:t>
            </a:r>
            <a:r>
              <a:rPr lang="ru-RU" sz="1600" b="1" dirty="0">
                <a:solidFill>
                  <a:schemeClr val="accent5">
                    <a:lumMod val="50000"/>
                  </a:schemeClr>
                </a:solidFill>
              </a:rPr>
              <a:t> </a:t>
            </a:r>
            <a:r>
              <a:rPr lang="ru-RU" sz="1600" b="1" dirty="0">
                <a:solidFill>
                  <a:schemeClr val="bg1"/>
                </a:solidFill>
              </a:rPr>
              <a:t>заместитель</a:t>
            </a:r>
          </a:p>
          <a:p>
            <a:pPr algn="ctr">
              <a:lnSpc>
                <a:spcPct val="75000"/>
              </a:lnSpc>
            </a:pPr>
            <a:r>
              <a:rPr lang="ru-RU" sz="1600" b="1" dirty="0">
                <a:solidFill>
                  <a:schemeClr val="bg1"/>
                </a:solidFill>
              </a:rPr>
              <a:t> министра  </a:t>
            </a:r>
          </a:p>
        </p:txBody>
      </p:sp>
      <p:sp>
        <p:nvSpPr>
          <p:cNvPr id="64" name="Прямоугольник 63">
            <a:extLst>
              <a:ext uri="{FF2B5EF4-FFF2-40B4-BE49-F238E27FC236}">
                <a16:creationId xmlns:a16="http://schemas.microsoft.com/office/drawing/2014/main" id="{2185949D-510E-B640-98BC-CA920DF06249}"/>
              </a:ext>
            </a:extLst>
          </p:cNvPr>
          <p:cNvSpPr/>
          <p:nvPr/>
        </p:nvSpPr>
        <p:spPr>
          <a:xfrm rot="16200000">
            <a:off x="5487473" y="-5492193"/>
            <a:ext cx="1254125" cy="12229070"/>
          </a:xfrm>
          <a:prstGeom prst="rect">
            <a:avLst/>
          </a:prstGeom>
          <a:solidFill>
            <a:schemeClr val="accent1">
              <a:lumMod val="20000"/>
              <a:lumOff val="8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sz="1600"/>
          </a:p>
        </p:txBody>
      </p:sp>
      <p:pic>
        <p:nvPicPr>
          <p:cNvPr id="65" name="Рисунок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1313" y="257175"/>
            <a:ext cx="717550" cy="81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TextBox 66">
            <a:extLst>
              <a:ext uri="{FF2B5EF4-FFF2-40B4-BE49-F238E27FC236}">
                <a16:creationId xmlns:a16="http://schemas.microsoft.com/office/drawing/2014/main" id="{9AE68803-1925-654B-9030-485A64E3C90A}"/>
              </a:ext>
            </a:extLst>
          </p:cNvPr>
          <p:cNvSpPr txBox="1"/>
          <p:nvPr/>
        </p:nvSpPr>
        <p:spPr>
          <a:xfrm>
            <a:off x="1416382" y="334486"/>
            <a:ext cx="8105775" cy="523220"/>
          </a:xfrm>
          <a:prstGeom prst="rect">
            <a:avLst/>
          </a:prstGeom>
          <a:noFill/>
        </p:spPr>
        <p:txBody>
          <a:bodyPr anchor="ctr">
            <a:spAutoFit/>
          </a:bodyPr>
          <a:lstStyle/>
          <a:p>
            <a:pPr>
              <a:defRPr/>
            </a:pPr>
            <a:r>
              <a:rPr lang="ru-RU" sz="2800" b="1" spc="80" dirty="0">
                <a:solidFill>
                  <a:srgbClr val="002060"/>
                </a:solidFill>
                <a:latin typeface="Tahoma" panose="020B0604030504040204" pitchFamily="34" charset="0"/>
                <a:ea typeface="Tahoma" panose="020B0604030504040204" pitchFamily="34" charset="0"/>
                <a:cs typeface="Tahoma" panose="020B0604030504040204" pitchFamily="34" charset="0"/>
              </a:rPr>
              <a:t>СЛАБЫЕ МЕСТА </a:t>
            </a:r>
          </a:p>
        </p:txBody>
      </p:sp>
      <p:sp>
        <p:nvSpPr>
          <p:cNvPr id="3" name="TextBox 2"/>
          <p:cNvSpPr txBox="1"/>
          <p:nvPr/>
        </p:nvSpPr>
        <p:spPr>
          <a:xfrm>
            <a:off x="533476" y="1768214"/>
            <a:ext cx="11207323" cy="1477328"/>
          </a:xfrm>
          <a:prstGeom prst="rect">
            <a:avLst/>
          </a:prstGeom>
          <a:noFill/>
        </p:spPr>
        <p:txBody>
          <a:bodyPr wrap="square" rtlCol="0">
            <a:spAutoFit/>
          </a:bodyPr>
          <a:lstStyle/>
          <a:p>
            <a:pPr indent="450000" algn="just"/>
            <a:r>
              <a:rPr lang="ru-RU" dirty="0"/>
              <a:t>К слабым местам разработанной системы можно отнести следующие:</a:t>
            </a:r>
          </a:p>
          <a:p>
            <a:pPr marL="449263" indent="269875" algn="just">
              <a:buFontTx/>
              <a:buChar char="-"/>
            </a:pPr>
            <a:r>
              <a:rPr lang="ru-RU" dirty="0"/>
              <a:t>даже в нашем цифровом мире не у каждого человека есть смартфон с возможностью установки приложений, особенно у взрослого населения</a:t>
            </a:r>
            <a:r>
              <a:rPr lang="en-US" dirty="0"/>
              <a:t>;</a:t>
            </a:r>
            <a:endParaRPr lang="ru-RU" dirty="0"/>
          </a:p>
          <a:p>
            <a:pPr marL="449263" indent="269875" algn="just">
              <a:buFontTx/>
              <a:buChar char="-"/>
            </a:pPr>
            <a:r>
              <a:rPr lang="ru-RU" dirty="0"/>
              <a:t>приложение существует пока только для операционной системы </a:t>
            </a:r>
            <a:r>
              <a:rPr lang="en-US" dirty="0"/>
              <a:t>Android;</a:t>
            </a:r>
            <a:endParaRPr lang="ru-RU" dirty="0"/>
          </a:p>
          <a:p>
            <a:pPr marL="449263" indent="269875" algn="just">
              <a:buFontTx/>
              <a:buChar char="-"/>
            </a:pPr>
            <a:r>
              <a:rPr lang="ru-RU" dirty="0"/>
              <a:t>необходимость наличия учетной записи </a:t>
            </a:r>
            <a:r>
              <a:rPr lang="en-US" dirty="0"/>
              <a:t>Google </a:t>
            </a:r>
            <a:r>
              <a:rPr lang="ru-RU" dirty="0"/>
              <a:t>или </a:t>
            </a:r>
            <a:r>
              <a:rPr lang="en-US" dirty="0"/>
              <a:t>Facebook.</a:t>
            </a:r>
            <a:endParaRPr lang="ru-RU" dirty="0"/>
          </a:p>
        </p:txBody>
      </p:sp>
      <p:sp>
        <p:nvSpPr>
          <p:cNvPr id="8" name="TextBox 7">
            <a:extLst>
              <a:ext uri="{FF2B5EF4-FFF2-40B4-BE49-F238E27FC236}">
                <a16:creationId xmlns:a16="http://schemas.microsoft.com/office/drawing/2014/main" id="{9AE68803-1925-654B-9030-485A64E3C90A}"/>
              </a:ext>
            </a:extLst>
          </p:cNvPr>
          <p:cNvSpPr txBox="1"/>
          <p:nvPr/>
        </p:nvSpPr>
        <p:spPr>
          <a:xfrm>
            <a:off x="1443293" y="118675"/>
            <a:ext cx="1477507" cy="276999"/>
          </a:xfrm>
          <a:prstGeom prst="rect">
            <a:avLst/>
          </a:prstGeom>
          <a:noFill/>
        </p:spPr>
        <p:txBody>
          <a:bodyPr wrap="square" anchor="ctr">
            <a:spAutoFit/>
          </a:bodyPr>
          <a:lstStyle/>
          <a:p>
            <a:pPr>
              <a:defRPr/>
            </a:pPr>
            <a:r>
              <a:rPr lang="ru-RU" sz="1200" b="1" spc="80" dirty="0">
                <a:solidFill>
                  <a:srgbClr val="002060"/>
                </a:solidFill>
                <a:latin typeface="Tahoma" panose="020B0604030504040204" pitchFamily="34" charset="0"/>
                <a:ea typeface="Tahoma" panose="020B0604030504040204" pitchFamily="34" charset="0"/>
                <a:cs typeface="Tahoma" panose="020B0604030504040204" pitchFamily="34" charset="0"/>
              </a:rPr>
              <a:t>О ПРОДУКТЕ</a:t>
            </a:r>
          </a:p>
        </p:txBody>
      </p:sp>
      <p:sp>
        <p:nvSpPr>
          <p:cNvPr id="9" name="Прямоугольник 8"/>
          <p:cNvSpPr/>
          <p:nvPr/>
        </p:nvSpPr>
        <p:spPr>
          <a:xfrm>
            <a:off x="10764838" y="341770"/>
            <a:ext cx="1206500" cy="646331"/>
          </a:xfrm>
          <a:prstGeom prst="rect">
            <a:avLst/>
          </a:prstGeom>
        </p:spPr>
        <p:txBody>
          <a:bodyPr>
            <a:spAutoFit/>
          </a:bodyPr>
          <a:lstStyle/>
          <a:p>
            <a:pPr algn="ctr">
              <a:lnSpc>
                <a:spcPct val="75000"/>
              </a:lnSpc>
              <a:defRPr/>
            </a:pPr>
            <a:r>
              <a:rPr lang="ru-RU" sz="4800" dirty="0">
                <a:solidFill>
                  <a:schemeClr val="accent1">
                    <a:lumMod val="60000"/>
                    <a:lumOff val="40000"/>
                  </a:schemeClr>
                </a:solidFill>
                <a:latin typeface="Tahoma" panose="020B0604030504040204" pitchFamily="34" charset="0"/>
                <a:ea typeface="Tahoma" panose="020B0604030504040204" pitchFamily="34" charset="0"/>
                <a:cs typeface="Tahoma" panose="020B0604030504040204" pitchFamily="34" charset="0"/>
              </a:rPr>
              <a:t>9</a:t>
            </a:r>
          </a:p>
        </p:txBody>
      </p:sp>
    </p:spTree>
    <p:extLst>
      <p:ext uri="{BB962C8B-B14F-4D97-AF65-F5344CB8AC3E}">
        <p14:creationId xmlns:p14="http://schemas.microsoft.com/office/powerpoint/2010/main" val="2414904924"/>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TM04033925[[fn=Капля]]</Template>
  <TotalTime>16931</TotalTime>
  <Words>786</Words>
  <Application>Microsoft Office PowerPoint</Application>
  <PresentationFormat>Широкоэкранный</PresentationFormat>
  <Paragraphs>92</Paragraphs>
  <Slides>9</Slides>
  <Notes>9</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9</vt:i4>
      </vt:variant>
    </vt:vector>
  </HeadingPairs>
  <TitlesOfParts>
    <vt:vector size="16" baseType="lpstr">
      <vt:lpstr>Product Sans</vt:lpstr>
      <vt:lpstr>Calibri Light</vt:lpstr>
      <vt:lpstr>Tahoma</vt:lpstr>
      <vt:lpstr>Arial</vt:lpstr>
      <vt:lpstr>Calibri</vt:lpstr>
      <vt:lpstr>Ignis et Glacies Sharp</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Nick Zimin</dc:creator>
  <cp:lastModifiedBy>adonixis Ilya Fomenko</cp:lastModifiedBy>
  <cp:revision>883</cp:revision>
  <cp:lastPrinted>2019-09-30T09:52:41Z</cp:lastPrinted>
  <dcterms:created xsi:type="dcterms:W3CDTF">2019-02-14T15:03:49Z</dcterms:created>
  <dcterms:modified xsi:type="dcterms:W3CDTF">2020-06-14T08:04:13Z</dcterms:modified>
</cp:coreProperties>
</file>

<file path=docProps/thumbnail.jpeg>
</file>